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notesSlides/notesSlide2.xml" ContentType="application/vnd.openxmlformats-officedocument.presentationml.notesSlide+xml"/>
  <Override PartName="/ppt/diagrams/layout10.xml" ContentType="application/vnd.openxmlformats-officedocument.drawingml.diagramLayout+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90" r:id="rId2"/>
    <p:sldId id="291" r:id="rId3"/>
    <p:sldId id="292" r:id="rId4"/>
    <p:sldId id="293" r:id="rId5"/>
    <p:sldId id="294" r:id="rId6"/>
    <p:sldId id="295" r:id="rId7"/>
    <p:sldId id="296" r:id="rId8"/>
    <p:sldId id="297" r:id="rId9"/>
    <p:sldId id="298" r:id="rId10"/>
    <p:sldId id="299" r:id="rId11"/>
    <p:sldId id="258" r:id="rId12"/>
    <p:sldId id="259" r:id="rId13"/>
    <p:sldId id="260" r:id="rId14"/>
    <p:sldId id="274" r:id="rId15"/>
    <p:sldId id="275" r:id="rId16"/>
    <p:sldId id="276" r:id="rId17"/>
    <p:sldId id="277" r:id="rId18"/>
    <p:sldId id="278" r:id="rId19"/>
    <p:sldId id="279" r:id="rId20"/>
    <p:sldId id="280" r:id="rId21"/>
    <p:sldId id="273" r:id="rId2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699" autoAdjust="0"/>
    <p:restoredTop sz="94638" autoAdjust="0"/>
  </p:normalViewPr>
  <p:slideViewPr>
    <p:cSldViewPr>
      <p:cViewPr>
        <p:scale>
          <a:sx n="93" d="100"/>
          <a:sy n="93" d="100"/>
        </p:scale>
        <p:origin x="-630" y="630"/>
      </p:cViewPr>
      <p:guideLst>
        <p:guide orient="horz" pos="2160"/>
        <p:guide pos="2880"/>
      </p:guideLst>
    </p:cSldViewPr>
  </p:slideViewPr>
  <p:outlineViewPr>
    <p:cViewPr>
      <p:scale>
        <a:sx n="33" d="100"/>
        <a:sy n="33" d="100"/>
      </p:scale>
      <p:origin x="0" y="146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E0B187-4ADE-4AD0-B478-B5E54B24D2A5}" type="doc">
      <dgm:prSet loTypeId="urn:microsoft.com/office/officeart/2005/8/layout/chevron2" loCatId="list" qsTypeId="urn:microsoft.com/office/officeart/2005/8/quickstyle/3d6" qsCatId="3D" csTypeId="urn:microsoft.com/office/officeart/2005/8/colors/accent1_2" csCatId="accent1" phldr="1"/>
      <dgm:spPr/>
      <dgm:t>
        <a:bodyPr/>
        <a:lstStyle/>
        <a:p>
          <a:endParaRPr lang="fr-FR"/>
        </a:p>
      </dgm:t>
    </dgm:pt>
    <dgm:pt modelId="{2FF7DF86-2DD1-429D-83B3-E6BFB9B10612}">
      <dgm:prSet phldrT="[Texte]" phldr="1"/>
      <dgm:spPr/>
      <dgm:t>
        <a:bodyPr/>
        <a:lstStyle/>
        <a:p>
          <a:endParaRPr lang="fr-FR" dirty="0"/>
        </a:p>
      </dgm:t>
    </dgm:pt>
    <dgm:pt modelId="{5C8C0EA4-0072-4FEC-9A6A-F4BF3EAA48E8}" type="parTrans" cxnId="{7E6EAE50-A212-4D42-B42D-9FAB0F2F9A6E}">
      <dgm:prSet/>
      <dgm:spPr/>
      <dgm:t>
        <a:bodyPr/>
        <a:lstStyle/>
        <a:p>
          <a:endParaRPr lang="fr-FR"/>
        </a:p>
      </dgm:t>
    </dgm:pt>
    <dgm:pt modelId="{D495C553-F708-4698-B775-D19197FFCC96}" type="sibTrans" cxnId="{7E6EAE50-A212-4D42-B42D-9FAB0F2F9A6E}">
      <dgm:prSet/>
      <dgm:spPr/>
      <dgm:t>
        <a:bodyPr/>
        <a:lstStyle/>
        <a:p>
          <a:endParaRPr lang="fr-FR"/>
        </a:p>
      </dgm:t>
    </dgm:pt>
    <dgm:pt modelId="{C3F20B13-4308-4673-9588-7B9BF7AC2CCC}">
      <dgm:prSet custT="1"/>
      <dgm:spPr/>
      <dgm:t>
        <a:bodyPr/>
        <a:lstStyle/>
        <a:p>
          <a:pPr rtl="1"/>
          <a:r>
            <a:rPr lang="ar-TN" sz="3600" b="1" dirty="0" smtClean="0"/>
            <a:t>مقدم</a:t>
          </a:r>
          <a:r>
            <a:rPr lang="ar-DZ" sz="3600" b="1" dirty="0" smtClean="0"/>
            <a:t>ــــــــ</a:t>
          </a:r>
          <a:r>
            <a:rPr lang="ar-TN" sz="3600" b="1" dirty="0" smtClean="0"/>
            <a:t>ة</a:t>
          </a:r>
          <a:endParaRPr lang="fr-FR" sz="3600" b="1" dirty="0"/>
        </a:p>
      </dgm:t>
    </dgm:pt>
    <dgm:pt modelId="{1A3DB4C4-44E5-4C3E-8BB6-87D42906F10D}" type="parTrans" cxnId="{F44551F1-1909-44FE-B77B-0337E5271303}">
      <dgm:prSet/>
      <dgm:spPr/>
      <dgm:t>
        <a:bodyPr/>
        <a:lstStyle/>
        <a:p>
          <a:endParaRPr lang="fr-FR"/>
        </a:p>
      </dgm:t>
    </dgm:pt>
    <dgm:pt modelId="{E909DE4C-B027-49CF-8FD1-3EE5D55C4CF6}" type="sibTrans" cxnId="{F44551F1-1909-44FE-B77B-0337E5271303}">
      <dgm:prSet/>
      <dgm:spPr/>
      <dgm:t>
        <a:bodyPr/>
        <a:lstStyle/>
        <a:p>
          <a:endParaRPr lang="fr-FR"/>
        </a:p>
      </dgm:t>
    </dgm:pt>
    <dgm:pt modelId="{42A49719-8317-4E17-9F20-2CBEF41259F0}" type="pres">
      <dgm:prSet presAssocID="{F4E0B187-4ADE-4AD0-B478-B5E54B24D2A5}" presName="linearFlow" presStyleCnt="0">
        <dgm:presLayoutVars>
          <dgm:dir/>
          <dgm:animLvl val="lvl"/>
          <dgm:resizeHandles val="exact"/>
        </dgm:presLayoutVars>
      </dgm:prSet>
      <dgm:spPr/>
      <dgm:t>
        <a:bodyPr/>
        <a:lstStyle/>
        <a:p>
          <a:endParaRPr lang="fr-FR"/>
        </a:p>
      </dgm:t>
    </dgm:pt>
    <dgm:pt modelId="{2555E667-524F-4A99-BCB9-2BE9AAE060ED}" type="pres">
      <dgm:prSet presAssocID="{2FF7DF86-2DD1-429D-83B3-E6BFB9B10612}" presName="composite" presStyleCnt="0"/>
      <dgm:spPr/>
    </dgm:pt>
    <dgm:pt modelId="{680A19E9-07B4-43AD-B5CD-20EE130907D0}" type="pres">
      <dgm:prSet presAssocID="{2FF7DF86-2DD1-429D-83B3-E6BFB9B10612}" presName="parentText" presStyleLbl="alignNode1" presStyleIdx="0" presStyleCnt="1">
        <dgm:presLayoutVars>
          <dgm:chMax val="1"/>
          <dgm:bulletEnabled val="1"/>
        </dgm:presLayoutVars>
      </dgm:prSet>
      <dgm:spPr/>
      <dgm:t>
        <a:bodyPr/>
        <a:lstStyle/>
        <a:p>
          <a:endParaRPr lang="fr-FR"/>
        </a:p>
      </dgm:t>
    </dgm:pt>
    <dgm:pt modelId="{54E8F009-247B-4A0F-9ADE-094A324A964E}" type="pres">
      <dgm:prSet presAssocID="{2FF7DF86-2DD1-429D-83B3-E6BFB9B10612}" presName="descendantText" presStyleLbl="alignAcc1" presStyleIdx="0" presStyleCnt="1" custLinFactNeighborY="6369">
        <dgm:presLayoutVars>
          <dgm:bulletEnabled val="1"/>
        </dgm:presLayoutVars>
      </dgm:prSet>
      <dgm:spPr/>
      <dgm:t>
        <a:bodyPr/>
        <a:lstStyle/>
        <a:p>
          <a:endParaRPr lang="fr-FR"/>
        </a:p>
      </dgm:t>
    </dgm:pt>
  </dgm:ptLst>
  <dgm:cxnLst>
    <dgm:cxn modelId="{7E6EAE50-A212-4D42-B42D-9FAB0F2F9A6E}" srcId="{F4E0B187-4ADE-4AD0-B478-B5E54B24D2A5}" destId="{2FF7DF86-2DD1-429D-83B3-E6BFB9B10612}" srcOrd="0" destOrd="0" parTransId="{5C8C0EA4-0072-4FEC-9A6A-F4BF3EAA48E8}" sibTransId="{D495C553-F708-4698-B775-D19197FFCC96}"/>
    <dgm:cxn modelId="{E39BE189-4041-4A66-A965-6CD7233B0DEA}" type="presOf" srcId="{2FF7DF86-2DD1-429D-83B3-E6BFB9B10612}" destId="{680A19E9-07B4-43AD-B5CD-20EE130907D0}" srcOrd="0" destOrd="0" presId="urn:microsoft.com/office/officeart/2005/8/layout/chevron2"/>
    <dgm:cxn modelId="{F44551F1-1909-44FE-B77B-0337E5271303}" srcId="{2FF7DF86-2DD1-429D-83B3-E6BFB9B10612}" destId="{C3F20B13-4308-4673-9588-7B9BF7AC2CCC}" srcOrd="0" destOrd="0" parTransId="{1A3DB4C4-44E5-4C3E-8BB6-87D42906F10D}" sibTransId="{E909DE4C-B027-49CF-8FD1-3EE5D55C4CF6}"/>
    <dgm:cxn modelId="{A41198E4-B2FC-4570-BC00-0080D2312A5E}" type="presOf" srcId="{C3F20B13-4308-4673-9588-7B9BF7AC2CCC}" destId="{54E8F009-247B-4A0F-9ADE-094A324A964E}" srcOrd="0" destOrd="0" presId="urn:microsoft.com/office/officeart/2005/8/layout/chevron2"/>
    <dgm:cxn modelId="{629284F2-C26B-40B1-BFC8-48C85D9077E3}" type="presOf" srcId="{F4E0B187-4ADE-4AD0-B478-B5E54B24D2A5}" destId="{42A49719-8317-4E17-9F20-2CBEF41259F0}" srcOrd="0" destOrd="0" presId="urn:microsoft.com/office/officeart/2005/8/layout/chevron2"/>
    <dgm:cxn modelId="{603230FB-230F-4BCC-B944-8919EDD94255}" type="presParOf" srcId="{42A49719-8317-4E17-9F20-2CBEF41259F0}" destId="{2555E667-524F-4A99-BCB9-2BE9AAE060ED}" srcOrd="0" destOrd="0" presId="urn:microsoft.com/office/officeart/2005/8/layout/chevron2"/>
    <dgm:cxn modelId="{0F190450-AEAF-466C-B6A6-A8C51D43AFFD}" type="presParOf" srcId="{2555E667-524F-4A99-BCB9-2BE9AAE060ED}" destId="{680A19E9-07B4-43AD-B5CD-20EE130907D0}" srcOrd="0" destOrd="0" presId="urn:microsoft.com/office/officeart/2005/8/layout/chevron2"/>
    <dgm:cxn modelId="{BB3CDF1E-FCC3-4D4F-9164-6296ED0F535C}" type="presParOf" srcId="{2555E667-524F-4A99-BCB9-2BE9AAE060ED}" destId="{54E8F009-247B-4A0F-9ADE-094A324A964E}" srcOrd="1" destOrd="0" presId="urn:microsoft.com/office/officeart/2005/8/layout/chevron2"/>
  </dgm:cxnLst>
  <dgm:bg/>
  <dgm:whole/>
</dgm:dataModel>
</file>

<file path=ppt/diagrams/data10.xml><?xml version="1.0" encoding="utf-8"?>
<dgm:dataModel xmlns:dgm="http://schemas.openxmlformats.org/drawingml/2006/diagram" xmlns:a="http://schemas.openxmlformats.org/drawingml/2006/main">
  <dgm:ptLst>
    <dgm:pt modelId="{F4E0B187-4ADE-4AD0-B478-B5E54B24D2A5}" type="doc">
      <dgm:prSet loTypeId="urn:microsoft.com/office/officeart/2005/8/layout/chevron2" loCatId="list" qsTypeId="urn:microsoft.com/office/officeart/2005/8/quickstyle/3d6" qsCatId="3D" csTypeId="urn:microsoft.com/office/officeart/2005/8/colors/accent1_2#4" csCatId="accent1" phldr="1"/>
      <dgm:spPr/>
      <dgm:t>
        <a:bodyPr/>
        <a:lstStyle/>
        <a:p>
          <a:endParaRPr lang="fr-FR"/>
        </a:p>
      </dgm:t>
    </dgm:pt>
    <dgm:pt modelId="{2FF7DF86-2DD1-429D-83B3-E6BFB9B10612}">
      <dgm:prSet phldrT="[Texte]" phldr="1"/>
      <dgm:spPr/>
      <dgm:t>
        <a:bodyPr/>
        <a:lstStyle/>
        <a:p>
          <a:endParaRPr lang="fr-FR" dirty="0"/>
        </a:p>
      </dgm:t>
    </dgm:pt>
    <dgm:pt modelId="{5C8C0EA4-0072-4FEC-9A6A-F4BF3EAA48E8}" type="parTrans" cxnId="{7E6EAE50-A212-4D42-B42D-9FAB0F2F9A6E}">
      <dgm:prSet/>
      <dgm:spPr/>
      <dgm:t>
        <a:bodyPr/>
        <a:lstStyle/>
        <a:p>
          <a:endParaRPr lang="fr-FR"/>
        </a:p>
      </dgm:t>
    </dgm:pt>
    <dgm:pt modelId="{D495C553-F708-4698-B775-D19197FFCC96}" type="sibTrans" cxnId="{7E6EAE50-A212-4D42-B42D-9FAB0F2F9A6E}">
      <dgm:prSet/>
      <dgm:spPr/>
      <dgm:t>
        <a:bodyPr/>
        <a:lstStyle/>
        <a:p>
          <a:endParaRPr lang="fr-FR"/>
        </a:p>
      </dgm:t>
    </dgm:pt>
    <dgm:pt modelId="{C3F20B13-4308-4673-9588-7B9BF7AC2CCC}">
      <dgm:prSet custT="1"/>
      <dgm:spPr/>
      <dgm:t>
        <a:bodyPr/>
        <a:lstStyle/>
        <a:p>
          <a:pPr rtl="1"/>
          <a:r>
            <a:rPr lang="ar-DZ" sz="3600" dirty="0" smtClean="0"/>
            <a:t>الحلول</a:t>
          </a:r>
          <a:endParaRPr lang="fr-FR" sz="3600" dirty="0"/>
        </a:p>
      </dgm:t>
    </dgm:pt>
    <dgm:pt modelId="{E909DE4C-B027-49CF-8FD1-3EE5D55C4CF6}" type="sibTrans" cxnId="{F44551F1-1909-44FE-B77B-0337E5271303}">
      <dgm:prSet/>
      <dgm:spPr/>
      <dgm:t>
        <a:bodyPr/>
        <a:lstStyle/>
        <a:p>
          <a:endParaRPr lang="fr-FR"/>
        </a:p>
      </dgm:t>
    </dgm:pt>
    <dgm:pt modelId="{1A3DB4C4-44E5-4C3E-8BB6-87D42906F10D}" type="parTrans" cxnId="{F44551F1-1909-44FE-B77B-0337E5271303}">
      <dgm:prSet/>
      <dgm:spPr/>
      <dgm:t>
        <a:bodyPr/>
        <a:lstStyle/>
        <a:p>
          <a:endParaRPr lang="fr-FR"/>
        </a:p>
      </dgm:t>
    </dgm:pt>
    <dgm:pt modelId="{42A49719-8317-4E17-9F20-2CBEF41259F0}" type="pres">
      <dgm:prSet presAssocID="{F4E0B187-4ADE-4AD0-B478-B5E54B24D2A5}" presName="linearFlow" presStyleCnt="0">
        <dgm:presLayoutVars>
          <dgm:dir/>
          <dgm:animLvl val="lvl"/>
          <dgm:resizeHandles val="exact"/>
        </dgm:presLayoutVars>
      </dgm:prSet>
      <dgm:spPr/>
      <dgm:t>
        <a:bodyPr/>
        <a:lstStyle/>
        <a:p>
          <a:endParaRPr lang="fr-FR"/>
        </a:p>
      </dgm:t>
    </dgm:pt>
    <dgm:pt modelId="{2555E667-524F-4A99-BCB9-2BE9AAE060ED}" type="pres">
      <dgm:prSet presAssocID="{2FF7DF86-2DD1-429D-83B3-E6BFB9B10612}" presName="composite" presStyleCnt="0"/>
      <dgm:spPr/>
    </dgm:pt>
    <dgm:pt modelId="{680A19E9-07B4-43AD-B5CD-20EE130907D0}" type="pres">
      <dgm:prSet presAssocID="{2FF7DF86-2DD1-429D-83B3-E6BFB9B10612}" presName="parentText" presStyleLbl="alignNode1" presStyleIdx="0" presStyleCnt="1">
        <dgm:presLayoutVars>
          <dgm:chMax val="1"/>
          <dgm:bulletEnabled val="1"/>
        </dgm:presLayoutVars>
      </dgm:prSet>
      <dgm:spPr/>
      <dgm:t>
        <a:bodyPr/>
        <a:lstStyle/>
        <a:p>
          <a:endParaRPr lang="fr-FR"/>
        </a:p>
      </dgm:t>
    </dgm:pt>
    <dgm:pt modelId="{54E8F009-247B-4A0F-9ADE-094A324A964E}" type="pres">
      <dgm:prSet presAssocID="{2FF7DF86-2DD1-429D-83B3-E6BFB9B10612}" presName="descendantText" presStyleLbl="alignAcc1" presStyleIdx="0" presStyleCnt="1" custLinFactNeighborX="2128" custLinFactNeighborY="-6369">
        <dgm:presLayoutVars>
          <dgm:bulletEnabled val="1"/>
        </dgm:presLayoutVars>
      </dgm:prSet>
      <dgm:spPr/>
      <dgm:t>
        <a:bodyPr/>
        <a:lstStyle/>
        <a:p>
          <a:endParaRPr lang="fr-FR"/>
        </a:p>
      </dgm:t>
    </dgm:pt>
  </dgm:ptLst>
  <dgm:cxnLst>
    <dgm:cxn modelId="{7E6EAE50-A212-4D42-B42D-9FAB0F2F9A6E}" srcId="{F4E0B187-4ADE-4AD0-B478-B5E54B24D2A5}" destId="{2FF7DF86-2DD1-429D-83B3-E6BFB9B10612}" srcOrd="0" destOrd="0" parTransId="{5C8C0EA4-0072-4FEC-9A6A-F4BF3EAA48E8}" sibTransId="{D495C553-F708-4698-B775-D19197FFCC96}"/>
    <dgm:cxn modelId="{07B048F7-FB54-4DA9-BAC1-2CCC735E5535}" type="presOf" srcId="{F4E0B187-4ADE-4AD0-B478-B5E54B24D2A5}" destId="{42A49719-8317-4E17-9F20-2CBEF41259F0}" srcOrd="0" destOrd="0" presId="urn:microsoft.com/office/officeart/2005/8/layout/chevron2"/>
    <dgm:cxn modelId="{A07D1B02-6F8F-4503-B7C3-7CD921621EE4}" type="presOf" srcId="{2FF7DF86-2DD1-429D-83B3-E6BFB9B10612}" destId="{680A19E9-07B4-43AD-B5CD-20EE130907D0}" srcOrd="0" destOrd="0" presId="urn:microsoft.com/office/officeart/2005/8/layout/chevron2"/>
    <dgm:cxn modelId="{31CA615F-F17D-4821-BEBD-E99DC975F3CB}" type="presOf" srcId="{C3F20B13-4308-4673-9588-7B9BF7AC2CCC}" destId="{54E8F009-247B-4A0F-9ADE-094A324A964E}" srcOrd="0" destOrd="0" presId="urn:microsoft.com/office/officeart/2005/8/layout/chevron2"/>
    <dgm:cxn modelId="{F44551F1-1909-44FE-B77B-0337E5271303}" srcId="{2FF7DF86-2DD1-429D-83B3-E6BFB9B10612}" destId="{C3F20B13-4308-4673-9588-7B9BF7AC2CCC}" srcOrd="0" destOrd="0" parTransId="{1A3DB4C4-44E5-4C3E-8BB6-87D42906F10D}" sibTransId="{E909DE4C-B027-49CF-8FD1-3EE5D55C4CF6}"/>
    <dgm:cxn modelId="{59C2D2A7-BB60-4C9A-86E1-4FDCD16CE0A8}" type="presParOf" srcId="{42A49719-8317-4E17-9F20-2CBEF41259F0}" destId="{2555E667-524F-4A99-BCB9-2BE9AAE060ED}" srcOrd="0" destOrd="0" presId="urn:microsoft.com/office/officeart/2005/8/layout/chevron2"/>
    <dgm:cxn modelId="{B7C03070-EF98-443F-9D87-5A5B94D69B91}" type="presParOf" srcId="{2555E667-524F-4A99-BCB9-2BE9AAE060ED}" destId="{680A19E9-07B4-43AD-B5CD-20EE130907D0}" srcOrd="0" destOrd="0" presId="urn:microsoft.com/office/officeart/2005/8/layout/chevron2"/>
    <dgm:cxn modelId="{48200518-0481-4DAD-BE75-604603C8D924}" type="presParOf" srcId="{2555E667-524F-4A99-BCB9-2BE9AAE060ED}" destId="{54E8F009-247B-4A0F-9ADE-094A324A964E}" srcOrd="1" destOrd="0" presId="urn:microsoft.com/office/officeart/2005/8/layout/chevron2"/>
  </dgm:cxnLst>
  <dgm:bg/>
  <dgm:whole/>
  <dgm:extLst>
    <a:ext uri="http://schemas.microsoft.com/office/drawing/2008/diagram">
      <dsp:dataModelExt xmlns:dsp="http://schemas.microsoft.com/office/drawing/2008/diagram" xmlns="" relId="rId2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E0B187-4ADE-4AD0-B478-B5E54B24D2A5}" type="doc">
      <dgm:prSet loTypeId="urn:microsoft.com/office/officeart/2005/8/layout/chevron2" loCatId="list" qsTypeId="urn:microsoft.com/office/officeart/2005/8/quickstyle/3d6" qsCatId="3D" csTypeId="urn:microsoft.com/office/officeart/2005/8/colors/accent1_2#2" csCatId="accent1" phldr="1"/>
      <dgm:spPr/>
      <dgm:t>
        <a:bodyPr/>
        <a:lstStyle/>
        <a:p>
          <a:endParaRPr lang="fr-FR"/>
        </a:p>
      </dgm:t>
    </dgm:pt>
    <dgm:pt modelId="{2FF7DF86-2DD1-429D-83B3-E6BFB9B10612}">
      <dgm:prSet phldrT="[Texte]" phldr="1"/>
      <dgm:spPr/>
      <dgm:t>
        <a:bodyPr/>
        <a:lstStyle/>
        <a:p>
          <a:endParaRPr lang="fr-FR" dirty="0"/>
        </a:p>
      </dgm:t>
    </dgm:pt>
    <dgm:pt modelId="{5C8C0EA4-0072-4FEC-9A6A-F4BF3EAA48E8}" type="parTrans" cxnId="{7E6EAE50-A212-4D42-B42D-9FAB0F2F9A6E}">
      <dgm:prSet/>
      <dgm:spPr/>
      <dgm:t>
        <a:bodyPr/>
        <a:lstStyle/>
        <a:p>
          <a:endParaRPr lang="fr-FR"/>
        </a:p>
      </dgm:t>
    </dgm:pt>
    <dgm:pt modelId="{D495C553-F708-4698-B775-D19197FFCC96}" type="sibTrans" cxnId="{7E6EAE50-A212-4D42-B42D-9FAB0F2F9A6E}">
      <dgm:prSet/>
      <dgm:spPr/>
      <dgm:t>
        <a:bodyPr/>
        <a:lstStyle/>
        <a:p>
          <a:endParaRPr lang="fr-FR"/>
        </a:p>
      </dgm:t>
    </dgm:pt>
    <dgm:pt modelId="{C3F20B13-4308-4673-9588-7B9BF7AC2CCC}">
      <dgm:prSet custT="1"/>
      <dgm:spPr/>
      <dgm:t>
        <a:bodyPr/>
        <a:lstStyle/>
        <a:p>
          <a:pPr rtl="1"/>
          <a:r>
            <a:rPr lang="ar-SA" sz="3600" b="1" dirty="0" smtClean="0"/>
            <a:t>من أسباب الصعوبة في </a:t>
          </a:r>
          <a:r>
            <a:rPr lang="ar-SA" sz="3600" b="1" dirty="0" err="1" smtClean="0"/>
            <a:t>التّعبيرأوالإفصاح</a:t>
          </a:r>
          <a:endParaRPr lang="fr-FR" sz="3600" dirty="0"/>
        </a:p>
      </dgm:t>
    </dgm:pt>
    <dgm:pt modelId="{1A3DB4C4-44E5-4C3E-8BB6-87D42906F10D}" type="parTrans" cxnId="{F44551F1-1909-44FE-B77B-0337E5271303}">
      <dgm:prSet/>
      <dgm:spPr/>
      <dgm:t>
        <a:bodyPr/>
        <a:lstStyle/>
        <a:p>
          <a:endParaRPr lang="fr-FR"/>
        </a:p>
      </dgm:t>
    </dgm:pt>
    <dgm:pt modelId="{E909DE4C-B027-49CF-8FD1-3EE5D55C4CF6}" type="sibTrans" cxnId="{F44551F1-1909-44FE-B77B-0337E5271303}">
      <dgm:prSet/>
      <dgm:spPr/>
      <dgm:t>
        <a:bodyPr/>
        <a:lstStyle/>
        <a:p>
          <a:endParaRPr lang="fr-FR"/>
        </a:p>
      </dgm:t>
    </dgm:pt>
    <dgm:pt modelId="{42A49719-8317-4E17-9F20-2CBEF41259F0}" type="pres">
      <dgm:prSet presAssocID="{F4E0B187-4ADE-4AD0-B478-B5E54B24D2A5}" presName="linearFlow" presStyleCnt="0">
        <dgm:presLayoutVars>
          <dgm:dir/>
          <dgm:animLvl val="lvl"/>
          <dgm:resizeHandles val="exact"/>
        </dgm:presLayoutVars>
      </dgm:prSet>
      <dgm:spPr/>
      <dgm:t>
        <a:bodyPr/>
        <a:lstStyle/>
        <a:p>
          <a:endParaRPr lang="fr-FR"/>
        </a:p>
      </dgm:t>
    </dgm:pt>
    <dgm:pt modelId="{2555E667-524F-4A99-BCB9-2BE9AAE060ED}" type="pres">
      <dgm:prSet presAssocID="{2FF7DF86-2DD1-429D-83B3-E6BFB9B10612}" presName="composite" presStyleCnt="0"/>
      <dgm:spPr/>
    </dgm:pt>
    <dgm:pt modelId="{680A19E9-07B4-43AD-B5CD-20EE130907D0}" type="pres">
      <dgm:prSet presAssocID="{2FF7DF86-2DD1-429D-83B3-E6BFB9B10612}" presName="parentText" presStyleLbl="alignNode1" presStyleIdx="0" presStyleCnt="1">
        <dgm:presLayoutVars>
          <dgm:chMax val="1"/>
          <dgm:bulletEnabled val="1"/>
        </dgm:presLayoutVars>
      </dgm:prSet>
      <dgm:spPr/>
      <dgm:t>
        <a:bodyPr/>
        <a:lstStyle/>
        <a:p>
          <a:endParaRPr lang="fr-FR"/>
        </a:p>
      </dgm:t>
    </dgm:pt>
    <dgm:pt modelId="{54E8F009-247B-4A0F-9ADE-094A324A964E}" type="pres">
      <dgm:prSet presAssocID="{2FF7DF86-2DD1-429D-83B3-E6BFB9B10612}" presName="descendantText" presStyleLbl="alignAcc1" presStyleIdx="0" presStyleCnt="1" custLinFactNeighborX="0">
        <dgm:presLayoutVars>
          <dgm:bulletEnabled val="1"/>
        </dgm:presLayoutVars>
      </dgm:prSet>
      <dgm:spPr/>
      <dgm:t>
        <a:bodyPr/>
        <a:lstStyle/>
        <a:p>
          <a:endParaRPr lang="fr-FR"/>
        </a:p>
      </dgm:t>
    </dgm:pt>
  </dgm:ptLst>
  <dgm:cxnLst>
    <dgm:cxn modelId="{7E6EAE50-A212-4D42-B42D-9FAB0F2F9A6E}" srcId="{F4E0B187-4ADE-4AD0-B478-B5E54B24D2A5}" destId="{2FF7DF86-2DD1-429D-83B3-E6BFB9B10612}" srcOrd="0" destOrd="0" parTransId="{5C8C0EA4-0072-4FEC-9A6A-F4BF3EAA48E8}" sibTransId="{D495C553-F708-4698-B775-D19197FFCC96}"/>
    <dgm:cxn modelId="{F44551F1-1909-44FE-B77B-0337E5271303}" srcId="{2FF7DF86-2DD1-429D-83B3-E6BFB9B10612}" destId="{C3F20B13-4308-4673-9588-7B9BF7AC2CCC}" srcOrd="0" destOrd="0" parTransId="{1A3DB4C4-44E5-4C3E-8BB6-87D42906F10D}" sibTransId="{E909DE4C-B027-49CF-8FD1-3EE5D55C4CF6}"/>
    <dgm:cxn modelId="{11549229-CEC3-4A10-92A7-3599F1FC8DB8}" type="presOf" srcId="{C3F20B13-4308-4673-9588-7B9BF7AC2CCC}" destId="{54E8F009-247B-4A0F-9ADE-094A324A964E}" srcOrd="0" destOrd="0" presId="urn:microsoft.com/office/officeart/2005/8/layout/chevron2"/>
    <dgm:cxn modelId="{B7BFFB22-CB35-47FF-B982-DF87BB149C88}" type="presOf" srcId="{F4E0B187-4ADE-4AD0-B478-B5E54B24D2A5}" destId="{42A49719-8317-4E17-9F20-2CBEF41259F0}" srcOrd="0" destOrd="0" presId="urn:microsoft.com/office/officeart/2005/8/layout/chevron2"/>
    <dgm:cxn modelId="{C9F2644A-23D6-4DF7-A410-6F92880FAE96}" type="presOf" srcId="{2FF7DF86-2DD1-429D-83B3-E6BFB9B10612}" destId="{680A19E9-07B4-43AD-B5CD-20EE130907D0}" srcOrd="0" destOrd="0" presId="urn:microsoft.com/office/officeart/2005/8/layout/chevron2"/>
    <dgm:cxn modelId="{30DE6347-44EC-4EDE-8132-6B32F0A06A3C}" type="presParOf" srcId="{42A49719-8317-4E17-9F20-2CBEF41259F0}" destId="{2555E667-524F-4A99-BCB9-2BE9AAE060ED}" srcOrd="0" destOrd="0" presId="urn:microsoft.com/office/officeart/2005/8/layout/chevron2"/>
    <dgm:cxn modelId="{9FF4BA62-76EF-4AC2-8310-A2A7F99925C8}" type="presParOf" srcId="{2555E667-524F-4A99-BCB9-2BE9AAE060ED}" destId="{680A19E9-07B4-43AD-B5CD-20EE130907D0}" srcOrd="0" destOrd="0" presId="urn:microsoft.com/office/officeart/2005/8/layout/chevron2"/>
    <dgm:cxn modelId="{3F73AC8C-0640-4C84-BC05-C1220C58FBF0}" type="presParOf" srcId="{2555E667-524F-4A99-BCB9-2BE9AAE060ED}" destId="{54E8F009-247B-4A0F-9ADE-094A324A964E}" srcOrd="1" destOrd="0" presId="urn:microsoft.com/office/officeart/2005/8/layout/chevron2"/>
  </dgm:cxnLst>
  <dgm:bg/>
  <dgm:whole/>
</dgm:dataModel>
</file>

<file path=ppt/diagrams/data3.xml><?xml version="1.0" encoding="utf-8"?>
<dgm:dataModel xmlns:dgm="http://schemas.openxmlformats.org/drawingml/2006/diagram" xmlns:a="http://schemas.openxmlformats.org/drawingml/2006/main">
  <dgm:ptLst>
    <dgm:pt modelId="{F4E0B187-4ADE-4AD0-B478-B5E54B24D2A5}" type="doc">
      <dgm:prSet loTypeId="urn:microsoft.com/office/officeart/2005/8/layout/chevron2" loCatId="list" qsTypeId="urn:microsoft.com/office/officeart/2005/8/quickstyle/3d6" qsCatId="3D" csTypeId="urn:microsoft.com/office/officeart/2005/8/colors/accent1_2#3" csCatId="accent1" phldr="1"/>
      <dgm:spPr/>
      <dgm:t>
        <a:bodyPr/>
        <a:lstStyle/>
        <a:p>
          <a:endParaRPr lang="fr-FR"/>
        </a:p>
      </dgm:t>
    </dgm:pt>
    <dgm:pt modelId="{2FF7DF86-2DD1-429D-83B3-E6BFB9B10612}">
      <dgm:prSet phldrT="[Texte]" phldr="1"/>
      <dgm:spPr/>
      <dgm:t>
        <a:bodyPr/>
        <a:lstStyle/>
        <a:p>
          <a:endParaRPr lang="fr-FR" dirty="0"/>
        </a:p>
      </dgm:t>
    </dgm:pt>
    <dgm:pt modelId="{5C8C0EA4-0072-4FEC-9A6A-F4BF3EAA48E8}" type="parTrans" cxnId="{7E6EAE50-A212-4D42-B42D-9FAB0F2F9A6E}">
      <dgm:prSet/>
      <dgm:spPr/>
      <dgm:t>
        <a:bodyPr/>
        <a:lstStyle/>
        <a:p>
          <a:endParaRPr lang="fr-FR"/>
        </a:p>
      </dgm:t>
    </dgm:pt>
    <dgm:pt modelId="{D495C553-F708-4698-B775-D19197FFCC96}" type="sibTrans" cxnId="{7E6EAE50-A212-4D42-B42D-9FAB0F2F9A6E}">
      <dgm:prSet/>
      <dgm:spPr/>
      <dgm:t>
        <a:bodyPr/>
        <a:lstStyle/>
        <a:p>
          <a:endParaRPr lang="fr-FR"/>
        </a:p>
      </dgm:t>
    </dgm:pt>
    <dgm:pt modelId="{C3F20B13-4308-4673-9588-7B9BF7AC2CCC}">
      <dgm:prSet custT="1"/>
      <dgm:spPr/>
      <dgm:t>
        <a:bodyPr/>
        <a:lstStyle/>
        <a:p>
          <a:pPr rtl="1"/>
          <a:r>
            <a:rPr lang="ar-TN" sz="3600" b="1" dirty="0" smtClean="0"/>
            <a:t>خاتم</a:t>
          </a:r>
          <a:r>
            <a:rPr lang="ar-DZ" sz="3600" b="1" dirty="0" smtClean="0"/>
            <a:t>ــــــــ</a:t>
          </a:r>
          <a:r>
            <a:rPr lang="ar-TN" sz="3600" b="1" dirty="0" smtClean="0"/>
            <a:t>ة</a:t>
          </a:r>
          <a:endParaRPr lang="fr-FR" sz="3600" b="1" dirty="0"/>
        </a:p>
      </dgm:t>
    </dgm:pt>
    <dgm:pt modelId="{1A3DB4C4-44E5-4C3E-8BB6-87D42906F10D}" type="parTrans" cxnId="{F44551F1-1909-44FE-B77B-0337E5271303}">
      <dgm:prSet/>
      <dgm:spPr/>
      <dgm:t>
        <a:bodyPr/>
        <a:lstStyle/>
        <a:p>
          <a:endParaRPr lang="fr-FR"/>
        </a:p>
      </dgm:t>
    </dgm:pt>
    <dgm:pt modelId="{E909DE4C-B027-49CF-8FD1-3EE5D55C4CF6}" type="sibTrans" cxnId="{F44551F1-1909-44FE-B77B-0337E5271303}">
      <dgm:prSet/>
      <dgm:spPr/>
      <dgm:t>
        <a:bodyPr/>
        <a:lstStyle/>
        <a:p>
          <a:endParaRPr lang="fr-FR"/>
        </a:p>
      </dgm:t>
    </dgm:pt>
    <dgm:pt modelId="{42A49719-8317-4E17-9F20-2CBEF41259F0}" type="pres">
      <dgm:prSet presAssocID="{F4E0B187-4ADE-4AD0-B478-B5E54B24D2A5}" presName="linearFlow" presStyleCnt="0">
        <dgm:presLayoutVars>
          <dgm:dir/>
          <dgm:animLvl val="lvl"/>
          <dgm:resizeHandles val="exact"/>
        </dgm:presLayoutVars>
      </dgm:prSet>
      <dgm:spPr/>
      <dgm:t>
        <a:bodyPr/>
        <a:lstStyle/>
        <a:p>
          <a:endParaRPr lang="fr-FR"/>
        </a:p>
      </dgm:t>
    </dgm:pt>
    <dgm:pt modelId="{2555E667-524F-4A99-BCB9-2BE9AAE060ED}" type="pres">
      <dgm:prSet presAssocID="{2FF7DF86-2DD1-429D-83B3-E6BFB9B10612}" presName="composite" presStyleCnt="0"/>
      <dgm:spPr/>
    </dgm:pt>
    <dgm:pt modelId="{680A19E9-07B4-43AD-B5CD-20EE130907D0}" type="pres">
      <dgm:prSet presAssocID="{2FF7DF86-2DD1-429D-83B3-E6BFB9B10612}" presName="parentText" presStyleLbl="alignNode1" presStyleIdx="0" presStyleCnt="1">
        <dgm:presLayoutVars>
          <dgm:chMax val="1"/>
          <dgm:bulletEnabled val="1"/>
        </dgm:presLayoutVars>
      </dgm:prSet>
      <dgm:spPr/>
      <dgm:t>
        <a:bodyPr/>
        <a:lstStyle/>
        <a:p>
          <a:endParaRPr lang="fr-FR"/>
        </a:p>
      </dgm:t>
    </dgm:pt>
    <dgm:pt modelId="{54E8F009-247B-4A0F-9ADE-094A324A964E}" type="pres">
      <dgm:prSet presAssocID="{2FF7DF86-2DD1-429D-83B3-E6BFB9B10612}" presName="descendantText" presStyleLbl="alignAcc1" presStyleIdx="0" presStyleCnt="1" custLinFactNeighborY="1904">
        <dgm:presLayoutVars>
          <dgm:bulletEnabled val="1"/>
        </dgm:presLayoutVars>
      </dgm:prSet>
      <dgm:spPr/>
      <dgm:t>
        <a:bodyPr/>
        <a:lstStyle/>
        <a:p>
          <a:endParaRPr lang="fr-FR"/>
        </a:p>
      </dgm:t>
    </dgm:pt>
  </dgm:ptLst>
  <dgm:cxnLst>
    <dgm:cxn modelId="{7E6EAE50-A212-4D42-B42D-9FAB0F2F9A6E}" srcId="{F4E0B187-4ADE-4AD0-B478-B5E54B24D2A5}" destId="{2FF7DF86-2DD1-429D-83B3-E6BFB9B10612}" srcOrd="0" destOrd="0" parTransId="{5C8C0EA4-0072-4FEC-9A6A-F4BF3EAA48E8}" sibTransId="{D495C553-F708-4698-B775-D19197FFCC96}"/>
    <dgm:cxn modelId="{F44551F1-1909-44FE-B77B-0337E5271303}" srcId="{2FF7DF86-2DD1-429D-83B3-E6BFB9B10612}" destId="{C3F20B13-4308-4673-9588-7B9BF7AC2CCC}" srcOrd="0" destOrd="0" parTransId="{1A3DB4C4-44E5-4C3E-8BB6-87D42906F10D}" sibTransId="{E909DE4C-B027-49CF-8FD1-3EE5D55C4CF6}"/>
    <dgm:cxn modelId="{06BB6619-54B0-4BF7-BFD6-F54E932373DC}" type="presOf" srcId="{F4E0B187-4ADE-4AD0-B478-B5E54B24D2A5}" destId="{42A49719-8317-4E17-9F20-2CBEF41259F0}" srcOrd="0" destOrd="0" presId="urn:microsoft.com/office/officeart/2005/8/layout/chevron2"/>
    <dgm:cxn modelId="{D2498B39-F3FE-4EE2-A0D0-9DB7064A318B}" type="presOf" srcId="{C3F20B13-4308-4673-9588-7B9BF7AC2CCC}" destId="{54E8F009-247B-4A0F-9ADE-094A324A964E}" srcOrd="0" destOrd="0" presId="urn:microsoft.com/office/officeart/2005/8/layout/chevron2"/>
    <dgm:cxn modelId="{267C2334-98AF-4228-8A9E-070C76D461D4}" type="presOf" srcId="{2FF7DF86-2DD1-429D-83B3-E6BFB9B10612}" destId="{680A19E9-07B4-43AD-B5CD-20EE130907D0}" srcOrd="0" destOrd="0" presId="urn:microsoft.com/office/officeart/2005/8/layout/chevron2"/>
    <dgm:cxn modelId="{DF11DF32-6DF4-4AE9-B607-0D884A284D82}" type="presParOf" srcId="{42A49719-8317-4E17-9F20-2CBEF41259F0}" destId="{2555E667-524F-4A99-BCB9-2BE9AAE060ED}" srcOrd="0" destOrd="0" presId="urn:microsoft.com/office/officeart/2005/8/layout/chevron2"/>
    <dgm:cxn modelId="{B47848E6-2D22-4391-8B8F-3E46297CBA4D}" type="presParOf" srcId="{2555E667-524F-4A99-BCB9-2BE9AAE060ED}" destId="{680A19E9-07B4-43AD-B5CD-20EE130907D0}" srcOrd="0" destOrd="0" presId="urn:microsoft.com/office/officeart/2005/8/layout/chevron2"/>
    <dgm:cxn modelId="{8BABC9A6-0FCF-4E11-AD01-1D6557D48B84}" type="presParOf" srcId="{2555E667-524F-4A99-BCB9-2BE9AAE060ED}" destId="{54E8F009-247B-4A0F-9ADE-094A324A964E}" srcOrd="1" destOrd="0" presId="urn:microsoft.com/office/officeart/2005/8/layout/chevron2"/>
  </dgm:cxnLst>
  <dgm:bg/>
  <dgm:whole/>
</dgm:dataModel>
</file>

<file path=ppt/diagrams/data4.xml><?xml version="1.0" encoding="utf-8"?>
<dgm:dataModel xmlns:dgm="http://schemas.openxmlformats.org/drawingml/2006/diagram" xmlns:a="http://schemas.openxmlformats.org/drawingml/2006/main">
  <dgm:ptLst>
    <dgm:pt modelId="{F4E0B187-4ADE-4AD0-B478-B5E54B24D2A5}" type="doc">
      <dgm:prSet loTypeId="urn:microsoft.com/office/officeart/2005/8/layout/chevron2" loCatId="list" qsTypeId="urn:microsoft.com/office/officeart/2005/8/quickstyle/3d6" qsCatId="3D" csTypeId="urn:microsoft.com/office/officeart/2005/8/colors/accent1_2#4" csCatId="accent1" phldr="1"/>
      <dgm:spPr/>
      <dgm:t>
        <a:bodyPr/>
        <a:lstStyle/>
        <a:p>
          <a:endParaRPr lang="fr-FR"/>
        </a:p>
      </dgm:t>
    </dgm:pt>
    <dgm:pt modelId="{2FF7DF86-2DD1-429D-83B3-E6BFB9B10612}">
      <dgm:prSet phldrT="[Texte]" phldr="1"/>
      <dgm:spPr/>
      <dgm:t>
        <a:bodyPr/>
        <a:lstStyle/>
        <a:p>
          <a:endParaRPr lang="fr-FR" dirty="0"/>
        </a:p>
      </dgm:t>
    </dgm:pt>
    <dgm:pt modelId="{5C8C0EA4-0072-4FEC-9A6A-F4BF3EAA48E8}" type="parTrans" cxnId="{7E6EAE50-A212-4D42-B42D-9FAB0F2F9A6E}">
      <dgm:prSet/>
      <dgm:spPr/>
      <dgm:t>
        <a:bodyPr/>
        <a:lstStyle/>
        <a:p>
          <a:endParaRPr lang="fr-FR"/>
        </a:p>
      </dgm:t>
    </dgm:pt>
    <dgm:pt modelId="{D495C553-F708-4698-B775-D19197FFCC96}" type="sibTrans" cxnId="{7E6EAE50-A212-4D42-B42D-9FAB0F2F9A6E}">
      <dgm:prSet/>
      <dgm:spPr/>
      <dgm:t>
        <a:bodyPr/>
        <a:lstStyle/>
        <a:p>
          <a:endParaRPr lang="fr-FR"/>
        </a:p>
      </dgm:t>
    </dgm:pt>
    <dgm:pt modelId="{C3F20B13-4308-4673-9588-7B9BF7AC2CCC}">
      <dgm:prSet custT="1"/>
      <dgm:spPr/>
      <dgm:t>
        <a:bodyPr/>
        <a:lstStyle/>
        <a:p>
          <a:pPr rtl="1"/>
          <a:r>
            <a:rPr lang="ar-AE" sz="3600" b="1" dirty="0" smtClean="0"/>
            <a:t>طرق التعهّد لتنمية القدرة على التّعبير</a:t>
          </a:r>
          <a:endParaRPr lang="fr-FR" sz="3600" dirty="0"/>
        </a:p>
      </dgm:t>
    </dgm:pt>
    <dgm:pt modelId="{E909DE4C-B027-49CF-8FD1-3EE5D55C4CF6}" type="sibTrans" cxnId="{F44551F1-1909-44FE-B77B-0337E5271303}">
      <dgm:prSet/>
      <dgm:spPr/>
      <dgm:t>
        <a:bodyPr/>
        <a:lstStyle/>
        <a:p>
          <a:endParaRPr lang="fr-FR"/>
        </a:p>
      </dgm:t>
    </dgm:pt>
    <dgm:pt modelId="{1A3DB4C4-44E5-4C3E-8BB6-87D42906F10D}" type="parTrans" cxnId="{F44551F1-1909-44FE-B77B-0337E5271303}">
      <dgm:prSet/>
      <dgm:spPr/>
      <dgm:t>
        <a:bodyPr/>
        <a:lstStyle/>
        <a:p>
          <a:endParaRPr lang="fr-FR"/>
        </a:p>
      </dgm:t>
    </dgm:pt>
    <dgm:pt modelId="{42A49719-8317-4E17-9F20-2CBEF41259F0}" type="pres">
      <dgm:prSet presAssocID="{F4E0B187-4ADE-4AD0-B478-B5E54B24D2A5}" presName="linearFlow" presStyleCnt="0">
        <dgm:presLayoutVars>
          <dgm:dir/>
          <dgm:animLvl val="lvl"/>
          <dgm:resizeHandles val="exact"/>
        </dgm:presLayoutVars>
      </dgm:prSet>
      <dgm:spPr/>
      <dgm:t>
        <a:bodyPr/>
        <a:lstStyle/>
        <a:p>
          <a:endParaRPr lang="fr-FR"/>
        </a:p>
      </dgm:t>
    </dgm:pt>
    <dgm:pt modelId="{2555E667-524F-4A99-BCB9-2BE9AAE060ED}" type="pres">
      <dgm:prSet presAssocID="{2FF7DF86-2DD1-429D-83B3-E6BFB9B10612}" presName="composite" presStyleCnt="0"/>
      <dgm:spPr/>
    </dgm:pt>
    <dgm:pt modelId="{680A19E9-07B4-43AD-B5CD-20EE130907D0}" type="pres">
      <dgm:prSet presAssocID="{2FF7DF86-2DD1-429D-83B3-E6BFB9B10612}" presName="parentText" presStyleLbl="alignNode1" presStyleIdx="0" presStyleCnt="1">
        <dgm:presLayoutVars>
          <dgm:chMax val="1"/>
          <dgm:bulletEnabled val="1"/>
        </dgm:presLayoutVars>
      </dgm:prSet>
      <dgm:spPr/>
      <dgm:t>
        <a:bodyPr/>
        <a:lstStyle/>
        <a:p>
          <a:endParaRPr lang="fr-FR"/>
        </a:p>
      </dgm:t>
    </dgm:pt>
    <dgm:pt modelId="{54E8F009-247B-4A0F-9ADE-094A324A964E}" type="pres">
      <dgm:prSet presAssocID="{2FF7DF86-2DD1-429D-83B3-E6BFB9B10612}" presName="descendantText" presStyleLbl="alignAcc1" presStyleIdx="0" presStyleCnt="1" custLinFactNeighborX="2128" custLinFactNeighborY="-6369">
        <dgm:presLayoutVars>
          <dgm:bulletEnabled val="1"/>
        </dgm:presLayoutVars>
      </dgm:prSet>
      <dgm:spPr/>
      <dgm:t>
        <a:bodyPr/>
        <a:lstStyle/>
        <a:p>
          <a:endParaRPr lang="fr-FR"/>
        </a:p>
      </dgm:t>
    </dgm:pt>
  </dgm:ptLst>
  <dgm:cxnLst>
    <dgm:cxn modelId="{0B8FCEDF-BAC4-4183-B955-3C79709ADA31}" type="presOf" srcId="{F4E0B187-4ADE-4AD0-B478-B5E54B24D2A5}" destId="{42A49719-8317-4E17-9F20-2CBEF41259F0}" srcOrd="0" destOrd="0" presId="urn:microsoft.com/office/officeart/2005/8/layout/chevron2"/>
    <dgm:cxn modelId="{7E6EAE50-A212-4D42-B42D-9FAB0F2F9A6E}" srcId="{F4E0B187-4ADE-4AD0-B478-B5E54B24D2A5}" destId="{2FF7DF86-2DD1-429D-83B3-E6BFB9B10612}" srcOrd="0" destOrd="0" parTransId="{5C8C0EA4-0072-4FEC-9A6A-F4BF3EAA48E8}" sibTransId="{D495C553-F708-4698-B775-D19197FFCC96}"/>
    <dgm:cxn modelId="{F44551F1-1909-44FE-B77B-0337E5271303}" srcId="{2FF7DF86-2DD1-429D-83B3-E6BFB9B10612}" destId="{C3F20B13-4308-4673-9588-7B9BF7AC2CCC}" srcOrd="0" destOrd="0" parTransId="{1A3DB4C4-44E5-4C3E-8BB6-87D42906F10D}" sibTransId="{E909DE4C-B027-49CF-8FD1-3EE5D55C4CF6}"/>
    <dgm:cxn modelId="{D51447BC-1CFA-4DA6-8E25-E7C582F57C84}" type="presOf" srcId="{2FF7DF86-2DD1-429D-83B3-E6BFB9B10612}" destId="{680A19E9-07B4-43AD-B5CD-20EE130907D0}" srcOrd="0" destOrd="0" presId="urn:microsoft.com/office/officeart/2005/8/layout/chevron2"/>
    <dgm:cxn modelId="{58BE0D35-7F25-4986-B12A-A77EC062003E}" type="presOf" srcId="{C3F20B13-4308-4673-9588-7B9BF7AC2CCC}" destId="{54E8F009-247B-4A0F-9ADE-094A324A964E}" srcOrd="0" destOrd="0" presId="urn:microsoft.com/office/officeart/2005/8/layout/chevron2"/>
    <dgm:cxn modelId="{BA0E289B-6AAD-4363-8E07-232D720A4DC9}" type="presParOf" srcId="{42A49719-8317-4E17-9F20-2CBEF41259F0}" destId="{2555E667-524F-4A99-BCB9-2BE9AAE060ED}" srcOrd="0" destOrd="0" presId="urn:microsoft.com/office/officeart/2005/8/layout/chevron2"/>
    <dgm:cxn modelId="{17C88C95-814A-4AAD-9C9A-D8BBF789CEDB}" type="presParOf" srcId="{2555E667-524F-4A99-BCB9-2BE9AAE060ED}" destId="{680A19E9-07B4-43AD-B5CD-20EE130907D0}" srcOrd="0" destOrd="0" presId="urn:microsoft.com/office/officeart/2005/8/layout/chevron2"/>
    <dgm:cxn modelId="{6825F7C3-64CC-4C5D-B9DE-CDB9B3934895}" type="presParOf" srcId="{2555E667-524F-4A99-BCB9-2BE9AAE060ED}" destId="{54E8F009-247B-4A0F-9ADE-094A324A964E}" srcOrd="1" destOrd="0" presId="urn:microsoft.com/office/officeart/2005/8/layout/chevron2"/>
  </dgm:cxnLst>
  <dgm:bg/>
  <dgm:whole/>
</dgm:dataModel>
</file>

<file path=ppt/diagrams/data5.xml><?xml version="1.0" encoding="utf-8"?>
<dgm:dataModel xmlns:dgm="http://schemas.openxmlformats.org/drawingml/2006/diagram" xmlns:a="http://schemas.openxmlformats.org/drawingml/2006/main">
  <dgm:ptLst>
    <dgm:pt modelId="{F4E0B187-4ADE-4AD0-B478-B5E54B24D2A5}" type="doc">
      <dgm:prSet loTypeId="urn:microsoft.com/office/officeart/2005/8/layout/chevron2" loCatId="list" qsTypeId="urn:microsoft.com/office/officeart/2005/8/quickstyle/3d6" qsCatId="3D" csTypeId="urn:microsoft.com/office/officeart/2005/8/colors/accent1_2" csCatId="accent1" phldr="1"/>
      <dgm:spPr/>
      <dgm:t>
        <a:bodyPr/>
        <a:lstStyle/>
        <a:p>
          <a:endParaRPr lang="fr-FR"/>
        </a:p>
      </dgm:t>
    </dgm:pt>
    <dgm:pt modelId="{2FF7DF86-2DD1-429D-83B3-E6BFB9B10612}">
      <dgm:prSet phldrT="[Texte]" phldr="1"/>
      <dgm:spPr/>
      <dgm:t>
        <a:bodyPr/>
        <a:lstStyle/>
        <a:p>
          <a:endParaRPr lang="fr-FR" dirty="0"/>
        </a:p>
      </dgm:t>
    </dgm:pt>
    <dgm:pt modelId="{5C8C0EA4-0072-4FEC-9A6A-F4BF3EAA48E8}" type="parTrans" cxnId="{7E6EAE50-A212-4D42-B42D-9FAB0F2F9A6E}">
      <dgm:prSet/>
      <dgm:spPr/>
      <dgm:t>
        <a:bodyPr/>
        <a:lstStyle/>
        <a:p>
          <a:endParaRPr lang="fr-FR"/>
        </a:p>
      </dgm:t>
    </dgm:pt>
    <dgm:pt modelId="{D495C553-F708-4698-B775-D19197FFCC96}" type="sibTrans" cxnId="{7E6EAE50-A212-4D42-B42D-9FAB0F2F9A6E}">
      <dgm:prSet/>
      <dgm:spPr/>
      <dgm:t>
        <a:bodyPr/>
        <a:lstStyle/>
        <a:p>
          <a:endParaRPr lang="fr-FR"/>
        </a:p>
      </dgm:t>
    </dgm:pt>
    <dgm:pt modelId="{C3F20B13-4308-4673-9588-7B9BF7AC2CCC}">
      <dgm:prSet custT="1"/>
      <dgm:spPr/>
      <dgm:t>
        <a:bodyPr/>
        <a:lstStyle/>
        <a:p>
          <a:pPr rtl="1"/>
          <a:r>
            <a:rPr lang="ar-DZ" sz="3200" b="1" dirty="0" smtClean="0">
              <a:cs typeface="+mj-cs"/>
            </a:rPr>
            <a:t>صعوبات</a:t>
          </a:r>
          <a:r>
            <a:rPr lang="ar-DZ" sz="3200" b="1" baseline="0" dirty="0" smtClean="0">
              <a:cs typeface="+mj-cs"/>
            </a:rPr>
            <a:t> التعبير لحاملي الإعاقة</a:t>
          </a:r>
          <a:endParaRPr lang="fr-FR" sz="3200" b="1" dirty="0">
            <a:cs typeface="+mj-cs"/>
          </a:endParaRPr>
        </a:p>
      </dgm:t>
    </dgm:pt>
    <dgm:pt modelId="{E909DE4C-B027-49CF-8FD1-3EE5D55C4CF6}" type="sibTrans" cxnId="{F44551F1-1909-44FE-B77B-0337E5271303}">
      <dgm:prSet/>
      <dgm:spPr/>
      <dgm:t>
        <a:bodyPr/>
        <a:lstStyle/>
        <a:p>
          <a:endParaRPr lang="fr-FR"/>
        </a:p>
      </dgm:t>
    </dgm:pt>
    <dgm:pt modelId="{1A3DB4C4-44E5-4C3E-8BB6-87D42906F10D}" type="parTrans" cxnId="{F44551F1-1909-44FE-B77B-0337E5271303}">
      <dgm:prSet/>
      <dgm:spPr/>
      <dgm:t>
        <a:bodyPr/>
        <a:lstStyle/>
        <a:p>
          <a:endParaRPr lang="fr-FR"/>
        </a:p>
      </dgm:t>
    </dgm:pt>
    <dgm:pt modelId="{42A49719-8317-4E17-9F20-2CBEF41259F0}" type="pres">
      <dgm:prSet presAssocID="{F4E0B187-4ADE-4AD0-B478-B5E54B24D2A5}" presName="linearFlow" presStyleCnt="0">
        <dgm:presLayoutVars>
          <dgm:dir/>
          <dgm:animLvl val="lvl"/>
          <dgm:resizeHandles val="exact"/>
        </dgm:presLayoutVars>
      </dgm:prSet>
      <dgm:spPr/>
      <dgm:t>
        <a:bodyPr/>
        <a:lstStyle/>
        <a:p>
          <a:endParaRPr lang="fr-FR"/>
        </a:p>
      </dgm:t>
    </dgm:pt>
    <dgm:pt modelId="{2555E667-524F-4A99-BCB9-2BE9AAE060ED}" type="pres">
      <dgm:prSet presAssocID="{2FF7DF86-2DD1-429D-83B3-E6BFB9B10612}" presName="composite" presStyleCnt="0"/>
      <dgm:spPr/>
    </dgm:pt>
    <dgm:pt modelId="{680A19E9-07B4-43AD-B5CD-20EE130907D0}" type="pres">
      <dgm:prSet presAssocID="{2FF7DF86-2DD1-429D-83B3-E6BFB9B10612}" presName="parentText" presStyleLbl="alignNode1" presStyleIdx="0" presStyleCnt="1">
        <dgm:presLayoutVars>
          <dgm:chMax val="1"/>
          <dgm:bulletEnabled val="1"/>
        </dgm:presLayoutVars>
      </dgm:prSet>
      <dgm:spPr/>
      <dgm:t>
        <a:bodyPr/>
        <a:lstStyle/>
        <a:p>
          <a:endParaRPr lang="fr-FR"/>
        </a:p>
      </dgm:t>
    </dgm:pt>
    <dgm:pt modelId="{54E8F009-247B-4A0F-9ADE-094A324A964E}" type="pres">
      <dgm:prSet presAssocID="{2FF7DF86-2DD1-429D-83B3-E6BFB9B10612}" presName="descendantText" presStyleLbl="alignAcc1" presStyleIdx="0" presStyleCnt="1" custLinFactNeighborY="6369">
        <dgm:presLayoutVars>
          <dgm:bulletEnabled val="1"/>
        </dgm:presLayoutVars>
      </dgm:prSet>
      <dgm:spPr/>
      <dgm:t>
        <a:bodyPr/>
        <a:lstStyle/>
        <a:p>
          <a:endParaRPr lang="fr-FR"/>
        </a:p>
      </dgm:t>
    </dgm:pt>
  </dgm:ptLst>
  <dgm:cxnLst>
    <dgm:cxn modelId="{E7BD4120-8BD9-4983-B0EB-7E082CEDEAC3}" type="presOf" srcId="{F4E0B187-4ADE-4AD0-B478-B5E54B24D2A5}" destId="{42A49719-8317-4E17-9F20-2CBEF41259F0}" srcOrd="0" destOrd="0" presId="urn:microsoft.com/office/officeart/2005/8/layout/chevron2"/>
    <dgm:cxn modelId="{1F4F0182-009E-4ACF-9991-B001F859F7CA}" type="presOf" srcId="{C3F20B13-4308-4673-9588-7B9BF7AC2CCC}" destId="{54E8F009-247B-4A0F-9ADE-094A324A964E}" srcOrd="0" destOrd="0" presId="urn:microsoft.com/office/officeart/2005/8/layout/chevron2"/>
    <dgm:cxn modelId="{7E6EAE50-A212-4D42-B42D-9FAB0F2F9A6E}" srcId="{F4E0B187-4ADE-4AD0-B478-B5E54B24D2A5}" destId="{2FF7DF86-2DD1-429D-83B3-E6BFB9B10612}" srcOrd="0" destOrd="0" parTransId="{5C8C0EA4-0072-4FEC-9A6A-F4BF3EAA48E8}" sibTransId="{D495C553-F708-4698-B775-D19197FFCC96}"/>
    <dgm:cxn modelId="{48D68B5D-C84B-4742-9935-44956B38006B}" type="presOf" srcId="{2FF7DF86-2DD1-429D-83B3-E6BFB9B10612}" destId="{680A19E9-07B4-43AD-B5CD-20EE130907D0}" srcOrd="0" destOrd="0" presId="urn:microsoft.com/office/officeart/2005/8/layout/chevron2"/>
    <dgm:cxn modelId="{F44551F1-1909-44FE-B77B-0337E5271303}" srcId="{2FF7DF86-2DD1-429D-83B3-E6BFB9B10612}" destId="{C3F20B13-4308-4673-9588-7B9BF7AC2CCC}" srcOrd="0" destOrd="0" parTransId="{1A3DB4C4-44E5-4C3E-8BB6-87D42906F10D}" sibTransId="{E909DE4C-B027-49CF-8FD1-3EE5D55C4CF6}"/>
    <dgm:cxn modelId="{1BA23EE5-B144-439E-8766-1B8A635C1351}" type="presParOf" srcId="{42A49719-8317-4E17-9F20-2CBEF41259F0}" destId="{2555E667-524F-4A99-BCB9-2BE9AAE060ED}" srcOrd="0" destOrd="0" presId="urn:microsoft.com/office/officeart/2005/8/layout/chevron2"/>
    <dgm:cxn modelId="{A146203C-70C2-4D36-804D-94243452B279}" type="presParOf" srcId="{2555E667-524F-4A99-BCB9-2BE9AAE060ED}" destId="{680A19E9-07B4-43AD-B5CD-20EE130907D0}" srcOrd="0" destOrd="0" presId="urn:microsoft.com/office/officeart/2005/8/layout/chevron2"/>
    <dgm:cxn modelId="{9D3963F3-3D0E-4019-8D81-6E1F54EE9EB9}" type="presParOf" srcId="{2555E667-524F-4A99-BCB9-2BE9AAE060ED}" destId="{54E8F009-247B-4A0F-9ADE-094A324A964E}" srcOrd="1" destOrd="0" presId="urn:microsoft.com/office/officeart/2005/8/layout/chevron2"/>
  </dgm:cxnLst>
  <dgm:bg/>
  <dgm:whole/>
</dgm:dataModel>
</file>

<file path=ppt/diagrams/data6.xml><?xml version="1.0" encoding="utf-8"?>
<dgm:dataModel xmlns:dgm="http://schemas.openxmlformats.org/drawingml/2006/diagram" xmlns:a="http://schemas.openxmlformats.org/drawingml/2006/main">
  <dgm:ptLst>
    <dgm:pt modelId="{2D310F0F-86B0-44F3-9F3A-21E24E3C4692}" type="doc">
      <dgm:prSet loTypeId="urn:microsoft.com/office/officeart/2005/8/layout/funnel1" loCatId="relationship" qsTypeId="urn:microsoft.com/office/officeart/2005/8/quickstyle/3d1" qsCatId="3D" csTypeId="urn:microsoft.com/office/officeart/2005/8/colors/accent1_2" csCatId="accent1" phldr="1"/>
      <dgm:spPr/>
      <dgm:t>
        <a:bodyPr/>
        <a:lstStyle/>
        <a:p>
          <a:endParaRPr lang="fr-FR"/>
        </a:p>
      </dgm:t>
    </dgm:pt>
    <dgm:pt modelId="{FA844275-4680-4997-B760-11EDB9C6A82B}">
      <dgm:prSet phldrT="[Texte]"/>
      <dgm:spPr/>
      <dgm:t>
        <a:bodyPr/>
        <a:lstStyle/>
        <a:p>
          <a:r>
            <a:rPr lang="ar-DZ" dirty="0" smtClean="0"/>
            <a:t>شكرا</a:t>
          </a:r>
          <a:endParaRPr lang="fr-FR" dirty="0"/>
        </a:p>
      </dgm:t>
    </dgm:pt>
    <dgm:pt modelId="{8F154AC7-59A5-446D-81CB-A999321ADDAE}" type="parTrans" cxnId="{7BBD843C-B87B-4DBF-A1D4-6BC2B3217F02}">
      <dgm:prSet/>
      <dgm:spPr/>
      <dgm:t>
        <a:bodyPr/>
        <a:lstStyle/>
        <a:p>
          <a:endParaRPr lang="fr-FR"/>
        </a:p>
      </dgm:t>
    </dgm:pt>
    <dgm:pt modelId="{0DD2E2AF-473C-4675-BE75-C45FDFFE3629}" type="sibTrans" cxnId="{7BBD843C-B87B-4DBF-A1D4-6BC2B3217F02}">
      <dgm:prSet/>
      <dgm:spPr/>
      <dgm:t>
        <a:bodyPr/>
        <a:lstStyle/>
        <a:p>
          <a:endParaRPr lang="fr-FR"/>
        </a:p>
      </dgm:t>
    </dgm:pt>
    <dgm:pt modelId="{D5F3A6D3-75D9-48AB-8DA6-B4F29D88C4C9}">
      <dgm:prSet phldrT="[Texte]"/>
      <dgm:spPr/>
      <dgm:t>
        <a:bodyPr/>
        <a:lstStyle/>
        <a:p>
          <a:r>
            <a:rPr lang="ar-DZ" dirty="0" smtClean="0"/>
            <a:t>لحسن</a:t>
          </a:r>
          <a:endParaRPr lang="fr-FR" dirty="0"/>
        </a:p>
      </dgm:t>
    </dgm:pt>
    <dgm:pt modelId="{973743A2-4CA4-48D7-9B87-77DB87F7C0DE}" type="parTrans" cxnId="{108ED187-21DA-4E3E-9EEE-38F0D5D6CA93}">
      <dgm:prSet/>
      <dgm:spPr/>
      <dgm:t>
        <a:bodyPr/>
        <a:lstStyle/>
        <a:p>
          <a:endParaRPr lang="fr-FR"/>
        </a:p>
      </dgm:t>
    </dgm:pt>
    <dgm:pt modelId="{A83BBB83-F954-48CE-BF26-ADFDB6286C4F}" type="sibTrans" cxnId="{108ED187-21DA-4E3E-9EEE-38F0D5D6CA93}">
      <dgm:prSet/>
      <dgm:spPr/>
      <dgm:t>
        <a:bodyPr/>
        <a:lstStyle/>
        <a:p>
          <a:endParaRPr lang="fr-FR"/>
        </a:p>
      </dgm:t>
    </dgm:pt>
    <dgm:pt modelId="{003E0472-D4CB-4274-8F85-7CD0485A2965}">
      <dgm:prSet phldrT="[Texte]"/>
      <dgm:spPr/>
      <dgm:t>
        <a:bodyPr/>
        <a:lstStyle/>
        <a:p>
          <a:r>
            <a:rPr lang="ar-DZ" dirty="0" smtClean="0"/>
            <a:t>المتابعة</a:t>
          </a:r>
          <a:endParaRPr lang="fr-FR" dirty="0"/>
        </a:p>
      </dgm:t>
    </dgm:pt>
    <dgm:pt modelId="{65346424-CAD7-43A1-A9CC-2B38DE1248A7}" type="parTrans" cxnId="{B446ABB4-2674-4DAD-A04D-47E32908A355}">
      <dgm:prSet/>
      <dgm:spPr/>
      <dgm:t>
        <a:bodyPr/>
        <a:lstStyle/>
        <a:p>
          <a:endParaRPr lang="fr-FR"/>
        </a:p>
      </dgm:t>
    </dgm:pt>
    <dgm:pt modelId="{4DF29A4E-2ACE-4680-9010-43EA644AF19F}" type="sibTrans" cxnId="{B446ABB4-2674-4DAD-A04D-47E32908A355}">
      <dgm:prSet/>
      <dgm:spPr/>
      <dgm:t>
        <a:bodyPr/>
        <a:lstStyle/>
        <a:p>
          <a:endParaRPr lang="fr-FR"/>
        </a:p>
      </dgm:t>
    </dgm:pt>
    <dgm:pt modelId="{57CD97ED-A9CB-4B72-96C6-E931881EA6AE}">
      <dgm:prSet phldrT="[Texte]" phldr="1"/>
      <dgm:spPr/>
      <dgm:t>
        <a:bodyPr/>
        <a:lstStyle/>
        <a:p>
          <a:endParaRPr lang="fr-FR" dirty="0"/>
        </a:p>
      </dgm:t>
    </dgm:pt>
    <dgm:pt modelId="{82789209-7F20-4FAD-9D60-22420A5EC3CE}" type="sibTrans" cxnId="{A1FB6DD3-0938-4E51-83E7-AA638B30E0E8}">
      <dgm:prSet/>
      <dgm:spPr/>
      <dgm:t>
        <a:bodyPr/>
        <a:lstStyle/>
        <a:p>
          <a:endParaRPr lang="fr-FR"/>
        </a:p>
      </dgm:t>
    </dgm:pt>
    <dgm:pt modelId="{CD029D3E-D5FB-4DE6-94E3-E9CC8B0C0451}" type="parTrans" cxnId="{A1FB6DD3-0938-4E51-83E7-AA638B30E0E8}">
      <dgm:prSet/>
      <dgm:spPr/>
      <dgm:t>
        <a:bodyPr/>
        <a:lstStyle/>
        <a:p>
          <a:endParaRPr lang="fr-FR"/>
        </a:p>
      </dgm:t>
    </dgm:pt>
    <dgm:pt modelId="{468E8889-B606-4BAC-A73C-E65C4B58BA38}">
      <dgm:prSet/>
      <dgm:spPr/>
      <dgm:t>
        <a:bodyPr/>
        <a:lstStyle/>
        <a:p>
          <a:endParaRPr lang="fr-FR" dirty="0"/>
        </a:p>
      </dgm:t>
    </dgm:pt>
    <dgm:pt modelId="{8A1A9BB6-185E-4F1D-8E20-A77FF2C67AEE}" type="parTrans" cxnId="{67EB054A-AB4A-4CB3-B104-03E97C114ED2}">
      <dgm:prSet/>
      <dgm:spPr/>
      <dgm:t>
        <a:bodyPr/>
        <a:lstStyle/>
        <a:p>
          <a:endParaRPr lang="fr-FR"/>
        </a:p>
      </dgm:t>
    </dgm:pt>
    <dgm:pt modelId="{890F9489-F6BE-4D8F-ACC9-36997486650E}" type="sibTrans" cxnId="{67EB054A-AB4A-4CB3-B104-03E97C114ED2}">
      <dgm:prSet/>
      <dgm:spPr/>
      <dgm:t>
        <a:bodyPr/>
        <a:lstStyle/>
        <a:p>
          <a:endParaRPr lang="fr-FR"/>
        </a:p>
      </dgm:t>
    </dgm:pt>
    <dgm:pt modelId="{6106F1C5-0044-4119-A0A2-9BBC46DB8B95}">
      <dgm:prSet/>
      <dgm:spPr/>
      <dgm:t>
        <a:bodyPr/>
        <a:lstStyle/>
        <a:p>
          <a:endParaRPr lang="fr-FR" dirty="0"/>
        </a:p>
      </dgm:t>
    </dgm:pt>
    <dgm:pt modelId="{BCE48A62-7158-47D6-9D8D-348EDD1EE716}" type="parTrans" cxnId="{B2B5C3D7-B2E1-4E3C-90E2-A785345678BB}">
      <dgm:prSet/>
      <dgm:spPr/>
      <dgm:t>
        <a:bodyPr/>
        <a:lstStyle/>
        <a:p>
          <a:endParaRPr lang="fr-FR"/>
        </a:p>
      </dgm:t>
    </dgm:pt>
    <dgm:pt modelId="{7A1EBBCA-F7A1-4B89-8B3D-3F1496DAD802}" type="sibTrans" cxnId="{B2B5C3D7-B2E1-4E3C-90E2-A785345678BB}">
      <dgm:prSet/>
      <dgm:spPr/>
      <dgm:t>
        <a:bodyPr/>
        <a:lstStyle/>
        <a:p>
          <a:endParaRPr lang="fr-FR"/>
        </a:p>
      </dgm:t>
    </dgm:pt>
    <dgm:pt modelId="{4FEEADDD-65A3-4D87-98EC-7ED90BF41E32}" type="pres">
      <dgm:prSet presAssocID="{2D310F0F-86B0-44F3-9F3A-21E24E3C4692}" presName="Name0" presStyleCnt="0">
        <dgm:presLayoutVars>
          <dgm:chMax val="4"/>
          <dgm:resizeHandles val="exact"/>
        </dgm:presLayoutVars>
      </dgm:prSet>
      <dgm:spPr/>
      <dgm:t>
        <a:bodyPr/>
        <a:lstStyle/>
        <a:p>
          <a:endParaRPr lang="fr-FR"/>
        </a:p>
      </dgm:t>
    </dgm:pt>
    <dgm:pt modelId="{86B78CC5-CDD9-458B-B3F0-87B308C8FFD5}" type="pres">
      <dgm:prSet presAssocID="{2D310F0F-86B0-44F3-9F3A-21E24E3C4692}" presName="ellipse" presStyleLbl="trBgShp" presStyleIdx="0" presStyleCnt="1"/>
      <dgm:spPr/>
    </dgm:pt>
    <dgm:pt modelId="{59AF39B5-8E07-40CA-87D0-3AA9D9FCBC01}" type="pres">
      <dgm:prSet presAssocID="{2D310F0F-86B0-44F3-9F3A-21E24E3C4692}" presName="arrow1" presStyleLbl="fgShp" presStyleIdx="0" presStyleCnt="1" custScaleX="375971" custLinFactY="-18154" custLinFactNeighborX="20713" custLinFactNeighborY="-100000"/>
      <dgm:spPr>
        <a:prstGeom prst="curvedUpArrow">
          <a:avLst/>
        </a:prstGeom>
      </dgm:spPr>
    </dgm:pt>
    <dgm:pt modelId="{F6C9EFFA-8433-48F0-88DA-BA7231FDE5BA}" type="pres">
      <dgm:prSet presAssocID="{2D310F0F-86B0-44F3-9F3A-21E24E3C4692}" presName="rectangle" presStyleLbl="revTx" presStyleIdx="0" presStyleCnt="1">
        <dgm:presLayoutVars>
          <dgm:bulletEnabled val="1"/>
        </dgm:presLayoutVars>
      </dgm:prSet>
      <dgm:spPr/>
      <dgm:t>
        <a:bodyPr/>
        <a:lstStyle/>
        <a:p>
          <a:endParaRPr lang="fr-FR"/>
        </a:p>
      </dgm:t>
    </dgm:pt>
    <dgm:pt modelId="{9A266ED8-CA49-4119-8AB3-79A338787F8E}" type="pres">
      <dgm:prSet presAssocID="{D5F3A6D3-75D9-48AB-8DA6-B4F29D88C4C9}" presName="item1" presStyleLbl="node1" presStyleIdx="0" presStyleCnt="3">
        <dgm:presLayoutVars>
          <dgm:bulletEnabled val="1"/>
        </dgm:presLayoutVars>
      </dgm:prSet>
      <dgm:spPr/>
      <dgm:t>
        <a:bodyPr/>
        <a:lstStyle/>
        <a:p>
          <a:endParaRPr lang="fr-FR"/>
        </a:p>
      </dgm:t>
    </dgm:pt>
    <dgm:pt modelId="{C40E94C8-D0A5-4453-AD66-62C26DFE8883}" type="pres">
      <dgm:prSet presAssocID="{003E0472-D4CB-4274-8F85-7CD0485A2965}" presName="item2" presStyleLbl="node1" presStyleIdx="1" presStyleCnt="3">
        <dgm:presLayoutVars>
          <dgm:bulletEnabled val="1"/>
        </dgm:presLayoutVars>
      </dgm:prSet>
      <dgm:spPr/>
      <dgm:t>
        <a:bodyPr/>
        <a:lstStyle/>
        <a:p>
          <a:endParaRPr lang="fr-FR"/>
        </a:p>
      </dgm:t>
    </dgm:pt>
    <dgm:pt modelId="{29E52C5E-FC0B-4794-81C6-FC298BE39B4A}" type="pres">
      <dgm:prSet presAssocID="{57CD97ED-A9CB-4B72-96C6-E931881EA6AE}" presName="item3" presStyleLbl="node1" presStyleIdx="2" presStyleCnt="3">
        <dgm:presLayoutVars>
          <dgm:bulletEnabled val="1"/>
        </dgm:presLayoutVars>
      </dgm:prSet>
      <dgm:spPr/>
      <dgm:t>
        <a:bodyPr/>
        <a:lstStyle/>
        <a:p>
          <a:endParaRPr lang="fr-FR"/>
        </a:p>
      </dgm:t>
    </dgm:pt>
    <dgm:pt modelId="{10662474-9468-4A29-B562-59341578B620}" type="pres">
      <dgm:prSet presAssocID="{2D310F0F-86B0-44F3-9F3A-21E24E3C4692}" presName="funnel" presStyleLbl="trAlignAcc1" presStyleIdx="0" presStyleCnt="1" custScaleX="147919" custScaleY="86145" custLinFactNeighborY="-1958"/>
      <dgm:spPr/>
    </dgm:pt>
  </dgm:ptLst>
  <dgm:cxnLst>
    <dgm:cxn modelId="{7BBD843C-B87B-4DBF-A1D4-6BC2B3217F02}" srcId="{2D310F0F-86B0-44F3-9F3A-21E24E3C4692}" destId="{FA844275-4680-4997-B760-11EDB9C6A82B}" srcOrd="0" destOrd="0" parTransId="{8F154AC7-59A5-446D-81CB-A999321ADDAE}" sibTransId="{0DD2E2AF-473C-4675-BE75-C45FDFFE3629}"/>
    <dgm:cxn modelId="{B5E9FE95-F02F-419A-9233-1423CC298CC7}" type="presOf" srcId="{FA844275-4680-4997-B760-11EDB9C6A82B}" destId="{29E52C5E-FC0B-4794-81C6-FC298BE39B4A}" srcOrd="0" destOrd="0" presId="urn:microsoft.com/office/officeart/2005/8/layout/funnel1"/>
    <dgm:cxn modelId="{F9AF39EB-6F5E-48DB-81AC-6B5B0E2C79EE}" type="presOf" srcId="{D5F3A6D3-75D9-48AB-8DA6-B4F29D88C4C9}" destId="{C40E94C8-D0A5-4453-AD66-62C26DFE8883}" srcOrd="0" destOrd="0" presId="urn:microsoft.com/office/officeart/2005/8/layout/funnel1"/>
    <dgm:cxn modelId="{108ED187-21DA-4E3E-9EEE-38F0D5D6CA93}" srcId="{2D310F0F-86B0-44F3-9F3A-21E24E3C4692}" destId="{D5F3A6D3-75D9-48AB-8DA6-B4F29D88C4C9}" srcOrd="1" destOrd="0" parTransId="{973743A2-4CA4-48D7-9B87-77DB87F7C0DE}" sibTransId="{A83BBB83-F954-48CE-BF26-ADFDB6286C4F}"/>
    <dgm:cxn modelId="{B2B5C3D7-B2E1-4E3C-90E2-A785345678BB}" srcId="{2D310F0F-86B0-44F3-9F3A-21E24E3C4692}" destId="{6106F1C5-0044-4119-A0A2-9BBC46DB8B95}" srcOrd="5" destOrd="0" parTransId="{BCE48A62-7158-47D6-9D8D-348EDD1EE716}" sibTransId="{7A1EBBCA-F7A1-4B89-8B3D-3F1496DAD802}"/>
    <dgm:cxn modelId="{A1FB6DD3-0938-4E51-83E7-AA638B30E0E8}" srcId="{2D310F0F-86B0-44F3-9F3A-21E24E3C4692}" destId="{57CD97ED-A9CB-4B72-96C6-E931881EA6AE}" srcOrd="3" destOrd="0" parTransId="{CD029D3E-D5FB-4DE6-94E3-E9CC8B0C0451}" sibTransId="{82789209-7F20-4FAD-9D60-22420A5EC3CE}"/>
    <dgm:cxn modelId="{CE6FB97A-AFA6-46FC-B547-D238E8E223E6}" type="presOf" srcId="{57CD97ED-A9CB-4B72-96C6-E931881EA6AE}" destId="{F6C9EFFA-8433-48F0-88DA-BA7231FDE5BA}" srcOrd="0" destOrd="0" presId="urn:microsoft.com/office/officeart/2005/8/layout/funnel1"/>
    <dgm:cxn modelId="{67EB054A-AB4A-4CB3-B104-03E97C114ED2}" srcId="{2D310F0F-86B0-44F3-9F3A-21E24E3C4692}" destId="{468E8889-B606-4BAC-A73C-E65C4B58BA38}" srcOrd="4" destOrd="0" parTransId="{8A1A9BB6-185E-4F1D-8E20-A77FF2C67AEE}" sibTransId="{890F9489-F6BE-4D8F-ACC9-36997486650E}"/>
    <dgm:cxn modelId="{B446ABB4-2674-4DAD-A04D-47E32908A355}" srcId="{2D310F0F-86B0-44F3-9F3A-21E24E3C4692}" destId="{003E0472-D4CB-4274-8F85-7CD0485A2965}" srcOrd="2" destOrd="0" parTransId="{65346424-CAD7-43A1-A9CC-2B38DE1248A7}" sibTransId="{4DF29A4E-2ACE-4680-9010-43EA644AF19F}"/>
    <dgm:cxn modelId="{563FA105-8603-4529-8F12-F82F9133AFD9}" type="presOf" srcId="{2D310F0F-86B0-44F3-9F3A-21E24E3C4692}" destId="{4FEEADDD-65A3-4D87-98EC-7ED90BF41E32}" srcOrd="0" destOrd="0" presId="urn:microsoft.com/office/officeart/2005/8/layout/funnel1"/>
    <dgm:cxn modelId="{5DD8EB23-5C15-4F2A-9834-EE25B06003FE}" type="presOf" srcId="{003E0472-D4CB-4274-8F85-7CD0485A2965}" destId="{9A266ED8-CA49-4119-8AB3-79A338787F8E}" srcOrd="0" destOrd="0" presId="urn:microsoft.com/office/officeart/2005/8/layout/funnel1"/>
    <dgm:cxn modelId="{9D9362C7-FD59-4B0C-ABAE-E9EEADA7C2EB}" type="presParOf" srcId="{4FEEADDD-65A3-4D87-98EC-7ED90BF41E32}" destId="{86B78CC5-CDD9-458B-B3F0-87B308C8FFD5}" srcOrd="0" destOrd="0" presId="urn:microsoft.com/office/officeart/2005/8/layout/funnel1"/>
    <dgm:cxn modelId="{A5A9592E-6E72-4215-9EF0-9F3CFCB9BD78}" type="presParOf" srcId="{4FEEADDD-65A3-4D87-98EC-7ED90BF41E32}" destId="{59AF39B5-8E07-40CA-87D0-3AA9D9FCBC01}" srcOrd="1" destOrd="0" presId="urn:microsoft.com/office/officeart/2005/8/layout/funnel1"/>
    <dgm:cxn modelId="{3B98616E-CAE3-4793-9679-F7B8B0A2E572}" type="presParOf" srcId="{4FEEADDD-65A3-4D87-98EC-7ED90BF41E32}" destId="{F6C9EFFA-8433-48F0-88DA-BA7231FDE5BA}" srcOrd="2" destOrd="0" presId="urn:microsoft.com/office/officeart/2005/8/layout/funnel1"/>
    <dgm:cxn modelId="{FB93AAE7-2729-4C17-B74E-23E0440CDEC6}" type="presParOf" srcId="{4FEEADDD-65A3-4D87-98EC-7ED90BF41E32}" destId="{9A266ED8-CA49-4119-8AB3-79A338787F8E}" srcOrd="3" destOrd="0" presId="urn:microsoft.com/office/officeart/2005/8/layout/funnel1"/>
    <dgm:cxn modelId="{2F50FC19-1F60-46DF-8837-60E62ACD3806}" type="presParOf" srcId="{4FEEADDD-65A3-4D87-98EC-7ED90BF41E32}" destId="{C40E94C8-D0A5-4453-AD66-62C26DFE8883}" srcOrd="4" destOrd="0" presId="urn:microsoft.com/office/officeart/2005/8/layout/funnel1"/>
    <dgm:cxn modelId="{282F3E21-FD03-4777-92AD-18A2FD508691}" type="presParOf" srcId="{4FEEADDD-65A3-4D87-98EC-7ED90BF41E32}" destId="{29E52C5E-FC0B-4794-81C6-FC298BE39B4A}" srcOrd="5" destOrd="0" presId="urn:microsoft.com/office/officeart/2005/8/layout/funnel1"/>
    <dgm:cxn modelId="{D036B279-3379-42B6-8801-B2DCA52247A7}" type="presParOf" srcId="{4FEEADDD-65A3-4D87-98EC-7ED90BF41E32}" destId="{10662474-9468-4A29-B562-59341578B620}" srcOrd="6" destOrd="0" presId="urn:microsoft.com/office/officeart/2005/8/layout/funnel1"/>
  </dgm:cxnLst>
  <dgm:bg/>
  <dgm:whole/>
</dgm:dataModel>
</file>

<file path=ppt/diagrams/data7.xml><?xml version="1.0" encoding="utf-8"?>
<dgm:dataModel xmlns:dgm="http://schemas.openxmlformats.org/drawingml/2006/diagram" xmlns:a="http://schemas.openxmlformats.org/drawingml/2006/main">
  <dgm:ptLst>
    <dgm:pt modelId="{F4E0B187-4ADE-4AD0-B478-B5E54B24D2A5}" type="doc">
      <dgm:prSet loTypeId="urn:microsoft.com/office/officeart/2005/8/layout/chevron2" loCatId="list" qsTypeId="urn:microsoft.com/office/officeart/2005/8/quickstyle/3d6" qsCatId="3D" csTypeId="urn:microsoft.com/office/officeart/2005/8/colors/accent1_2" csCatId="accent1" phldr="1"/>
      <dgm:spPr/>
      <dgm:t>
        <a:bodyPr/>
        <a:lstStyle/>
        <a:p>
          <a:endParaRPr lang="fr-FR"/>
        </a:p>
      </dgm:t>
    </dgm:pt>
    <dgm:pt modelId="{2FF7DF86-2DD1-429D-83B3-E6BFB9B10612}">
      <dgm:prSet phldrT="[Texte]" phldr="1"/>
      <dgm:spPr/>
      <dgm:t>
        <a:bodyPr/>
        <a:lstStyle/>
        <a:p>
          <a:endParaRPr lang="fr-FR" dirty="0"/>
        </a:p>
      </dgm:t>
    </dgm:pt>
    <dgm:pt modelId="{5C8C0EA4-0072-4FEC-9A6A-F4BF3EAA48E8}" type="parTrans" cxnId="{7E6EAE50-A212-4D42-B42D-9FAB0F2F9A6E}">
      <dgm:prSet/>
      <dgm:spPr/>
      <dgm:t>
        <a:bodyPr/>
        <a:lstStyle/>
        <a:p>
          <a:endParaRPr lang="fr-FR"/>
        </a:p>
      </dgm:t>
    </dgm:pt>
    <dgm:pt modelId="{D495C553-F708-4698-B775-D19197FFCC96}" type="sibTrans" cxnId="{7E6EAE50-A212-4D42-B42D-9FAB0F2F9A6E}">
      <dgm:prSet/>
      <dgm:spPr/>
      <dgm:t>
        <a:bodyPr/>
        <a:lstStyle/>
        <a:p>
          <a:endParaRPr lang="fr-FR"/>
        </a:p>
      </dgm:t>
    </dgm:pt>
    <dgm:pt modelId="{C3F20B13-4308-4673-9588-7B9BF7AC2CCC}">
      <dgm:prSet custT="1"/>
      <dgm:spPr/>
      <dgm:t>
        <a:bodyPr/>
        <a:lstStyle/>
        <a:p>
          <a:pPr rtl="1"/>
          <a:r>
            <a:rPr lang="ar-TN" sz="3600" b="0" dirty="0" smtClean="0"/>
            <a:t>مقدم</a:t>
          </a:r>
          <a:r>
            <a:rPr lang="ar-DZ" sz="3600" b="0" dirty="0" smtClean="0"/>
            <a:t>ــــــــ</a:t>
          </a:r>
          <a:r>
            <a:rPr lang="ar-TN" sz="3600" b="0" dirty="0" smtClean="0"/>
            <a:t>ة</a:t>
          </a:r>
          <a:endParaRPr lang="fr-FR" sz="3600" b="0" dirty="0"/>
        </a:p>
      </dgm:t>
    </dgm:pt>
    <dgm:pt modelId="{1A3DB4C4-44E5-4C3E-8BB6-87D42906F10D}" type="parTrans" cxnId="{F44551F1-1909-44FE-B77B-0337E5271303}">
      <dgm:prSet/>
      <dgm:spPr/>
      <dgm:t>
        <a:bodyPr/>
        <a:lstStyle/>
        <a:p>
          <a:endParaRPr lang="fr-FR"/>
        </a:p>
      </dgm:t>
    </dgm:pt>
    <dgm:pt modelId="{E909DE4C-B027-49CF-8FD1-3EE5D55C4CF6}" type="sibTrans" cxnId="{F44551F1-1909-44FE-B77B-0337E5271303}">
      <dgm:prSet/>
      <dgm:spPr/>
      <dgm:t>
        <a:bodyPr/>
        <a:lstStyle/>
        <a:p>
          <a:endParaRPr lang="fr-FR"/>
        </a:p>
      </dgm:t>
    </dgm:pt>
    <dgm:pt modelId="{42A49719-8317-4E17-9F20-2CBEF41259F0}" type="pres">
      <dgm:prSet presAssocID="{F4E0B187-4ADE-4AD0-B478-B5E54B24D2A5}" presName="linearFlow" presStyleCnt="0">
        <dgm:presLayoutVars>
          <dgm:dir/>
          <dgm:animLvl val="lvl"/>
          <dgm:resizeHandles val="exact"/>
        </dgm:presLayoutVars>
      </dgm:prSet>
      <dgm:spPr/>
      <dgm:t>
        <a:bodyPr/>
        <a:lstStyle/>
        <a:p>
          <a:endParaRPr lang="fr-FR"/>
        </a:p>
      </dgm:t>
    </dgm:pt>
    <dgm:pt modelId="{2555E667-524F-4A99-BCB9-2BE9AAE060ED}" type="pres">
      <dgm:prSet presAssocID="{2FF7DF86-2DD1-429D-83B3-E6BFB9B10612}" presName="composite" presStyleCnt="0"/>
      <dgm:spPr/>
    </dgm:pt>
    <dgm:pt modelId="{680A19E9-07B4-43AD-B5CD-20EE130907D0}" type="pres">
      <dgm:prSet presAssocID="{2FF7DF86-2DD1-429D-83B3-E6BFB9B10612}" presName="parentText" presStyleLbl="alignNode1" presStyleIdx="0" presStyleCnt="1">
        <dgm:presLayoutVars>
          <dgm:chMax val="1"/>
          <dgm:bulletEnabled val="1"/>
        </dgm:presLayoutVars>
      </dgm:prSet>
      <dgm:spPr/>
      <dgm:t>
        <a:bodyPr/>
        <a:lstStyle/>
        <a:p>
          <a:endParaRPr lang="fr-FR"/>
        </a:p>
      </dgm:t>
    </dgm:pt>
    <dgm:pt modelId="{54E8F009-247B-4A0F-9ADE-094A324A964E}" type="pres">
      <dgm:prSet presAssocID="{2FF7DF86-2DD1-429D-83B3-E6BFB9B10612}" presName="descendantText" presStyleLbl="alignAcc1" presStyleIdx="0" presStyleCnt="1" custLinFactNeighborY="6369">
        <dgm:presLayoutVars>
          <dgm:bulletEnabled val="1"/>
        </dgm:presLayoutVars>
      </dgm:prSet>
      <dgm:spPr/>
      <dgm:t>
        <a:bodyPr/>
        <a:lstStyle/>
        <a:p>
          <a:endParaRPr lang="fr-FR"/>
        </a:p>
      </dgm:t>
    </dgm:pt>
  </dgm:ptLst>
  <dgm:cxnLst>
    <dgm:cxn modelId="{7E6EAE50-A212-4D42-B42D-9FAB0F2F9A6E}" srcId="{F4E0B187-4ADE-4AD0-B478-B5E54B24D2A5}" destId="{2FF7DF86-2DD1-429D-83B3-E6BFB9B10612}" srcOrd="0" destOrd="0" parTransId="{5C8C0EA4-0072-4FEC-9A6A-F4BF3EAA48E8}" sibTransId="{D495C553-F708-4698-B775-D19197FFCC96}"/>
    <dgm:cxn modelId="{087D8441-7014-4203-AE73-DADB3D3F6B91}" type="presOf" srcId="{2FF7DF86-2DD1-429D-83B3-E6BFB9B10612}" destId="{680A19E9-07B4-43AD-B5CD-20EE130907D0}" srcOrd="0" destOrd="0" presId="urn:microsoft.com/office/officeart/2005/8/layout/chevron2"/>
    <dgm:cxn modelId="{F44551F1-1909-44FE-B77B-0337E5271303}" srcId="{2FF7DF86-2DD1-429D-83B3-E6BFB9B10612}" destId="{C3F20B13-4308-4673-9588-7B9BF7AC2CCC}" srcOrd="0" destOrd="0" parTransId="{1A3DB4C4-44E5-4C3E-8BB6-87D42906F10D}" sibTransId="{E909DE4C-B027-49CF-8FD1-3EE5D55C4CF6}"/>
    <dgm:cxn modelId="{25EC2A95-F1CE-4E2A-8925-44FED1F6CCEC}" type="presOf" srcId="{F4E0B187-4ADE-4AD0-B478-B5E54B24D2A5}" destId="{42A49719-8317-4E17-9F20-2CBEF41259F0}" srcOrd="0" destOrd="0" presId="urn:microsoft.com/office/officeart/2005/8/layout/chevron2"/>
    <dgm:cxn modelId="{5458CFB6-44A4-40E2-B5BB-5114F9E63525}" type="presOf" srcId="{C3F20B13-4308-4673-9588-7B9BF7AC2CCC}" destId="{54E8F009-247B-4A0F-9ADE-094A324A964E}" srcOrd="0" destOrd="0" presId="urn:microsoft.com/office/officeart/2005/8/layout/chevron2"/>
    <dgm:cxn modelId="{485DC91E-A984-46F3-89CB-6F8DDD829E37}" type="presParOf" srcId="{42A49719-8317-4E17-9F20-2CBEF41259F0}" destId="{2555E667-524F-4A99-BCB9-2BE9AAE060ED}" srcOrd="0" destOrd="0" presId="urn:microsoft.com/office/officeart/2005/8/layout/chevron2"/>
    <dgm:cxn modelId="{A655F5B2-9D9E-4A77-9BCC-8C620414DDFB}" type="presParOf" srcId="{2555E667-524F-4A99-BCB9-2BE9AAE060ED}" destId="{680A19E9-07B4-43AD-B5CD-20EE130907D0}" srcOrd="0" destOrd="0" presId="urn:microsoft.com/office/officeart/2005/8/layout/chevron2"/>
    <dgm:cxn modelId="{A7AF8FDA-E530-40F4-939B-2A21C118C2C5}" type="presParOf" srcId="{2555E667-524F-4A99-BCB9-2BE9AAE060ED}" destId="{54E8F009-247B-4A0F-9ADE-094A324A964E}"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4E0B187-4ADE-4AD0-B478-B5E54B24D2A5}" type="doc">
      <dgm:prSet loTypeId="urn:microsoft.com/office/officeart/2005/8/layout/chevron2" loCatId="list" qsTypeId="urn:microsoft.com/office/officeart/2005/8/quickstyle/3d6" qsCatId="3D" csTypeId="urn:microsoft.com/office/officeart/2005/8/colors/accent1_2#2" csCatId="accent1" phldr="1"/>
      <dgm:spPr/>
      <dgm:t>
        <a:bodyPr/>
        <a:lstStyle/>
        <a:p>
          <a:endParaRPr lang="fr-FR"/>
        </a:p>
      </dgm:t>
    </dgm:pt>
    <dgm:pt modelId="{2FF7DF86-2DD1-429D-83B3-E6BFB9B10612}">
      <dgm:prSet phldrT="[Texte]" phldr="1"/>
      <dgm:spPr/>
      <dgm:t>
        <a:bodyPr/>
        <a:lstStyle/>
        <a:p>
          <a:endParaRPr lang="fr-FR" dirty="0"/>
        </a:p>
      </dgm:t>
    </dgm:pt>
    <dgm:pt modelId="{5C8C0EA4-0072-4FEC-9A6A-F4BF3EAA48E8}" type="parTrans" cxnId="{7E6EAE50-A212-4D42-B42D-9FAB0F2F9A6E}">
      <dgm:prSet/>
      <dgm:spPr/>
      <dgm:t>
        <a:bodyPr/>
        <a:lstStyle/>
        <a:p>
          <a:endParaRPr lang="fr-FR"/>
        </a:p>
      </dgm:t>
    </dgm:pt>
    <dgm:pt modelId="{D495C553-F708-4698-B775-D19197FFCC96}" type="sibTrans" cxnId="{7E6EAE50-A212-4D42-B42D-9FAB0F2F9A6E}">
      <dgm:prSet/>
      <dgm:spPr/>
      <dgm:t>
        <a:bodyPr/>
        <a:lstStyle/>
        <a:p>
          <a:endParaRPr lang="fr-FR"/>
        </a:p>
      </dgm:t>
    </dgm:pt>
    <dgm:pt modelId="{C3F20B13-4308-4673-9588-7B9BF7AC2CCC}">
      <dgm:prSet custT="1"/>
      <dgm:spPr/>
      <dgm:t>
        <a:bodyPr/>
        <a:lstStyle/>
        <a:p>
          <a:pPr rtl="1"/>
          <a:r>
            <a:rPr lang="ar-TN" sz="3600" dirty="0" smtClean="0"/>
            <a:t>السياسة الاجتماعية في تونس</a:t>
          </a:r>
          <a:endParaRPr lang="fr-FR" sz="3600" dirty="0"/>
        </a:p>
      </dgm:t>
    </dgm:pt>
    <dgm:pt modelId="{1A3DB4C4-44E5-4C3E-8BB6-87D42906F10D}" type="parTrans" cxnId="{F44551F1-1909-44FE-B77B-0337E5271303}">
      <dgm:prSet/>
      <dgm:spPr/>
      <dgm:t>
        <a:bodyPr/>
        <a:lstStyle/>
        <a:p>
          <a:endParaRPr lang="fr-FR"/>
        </a:p>
      </dgm:t>
    </dgm:pt>
    <dgm:pt modelId="{E909DE4C-B027-49CF-8FD1-3EE5D55C4CF6}" type="sibTrans" cxnId="{F44551F1-1909-44FE-B77B-0337E5271303}">
      <dgm:prSet/>
      <dgm:spPr/>
      <dgm:t>
        <a:bodyPr/>
        <a:lstStyle/>
        <a:p>
          <a:endParaRPr lang="fr-FR"/>
        </a:p>
      </dgm:t>
    </dgm:pt>
    <dgm:pt modelId="{42A49719-8317-4E17-9F20-2CBEF41259F0}" type="pres">
      <dgm:prSet presAssocID="{F4E0B187-4ADE-4AD0-B478-B5E54B24D2A5}" presName="linearFlow" presStyleCnt="0">
        <dgm:presLayoutVars>
          <dgm:dir/>
          <dgm:animLvl val="lvl"/>
          <dgm:resizeHandles val="exact"/>
        </dgm:presLayoutVars>
      </dgm:prSet>
      <dgm:spPr/>
      <dgm:t>
        <a:bodyPr/>
        <a:lstStyle/>
        <a:p>
          <a:endParaRPr lang="fr-FR"/>
        </a:p>
      </dgm:t>
    </dgm:pt>
    <dgm:pt modelId="{2555E667-524F-4A99-BCB9-2BE9AAE060ED}" type="pres">
      <dgm:prSet presAssocID="{2FF7DF86-2DD1-429D-83B3-E6BFB9B10612}" presName="composite" presStyleCnt="0"/>
      <dgm:spPr/>
    </dgm:pt>
    <dgm:pt modelId="{680A19E9-07B4-43AD-B5CD-20EE130907D0}" type="pres">
      <dgm:prSet presAssocID="{2FF7DF86-2DD1-429D-83B3-E6BFB9B10612}" presName="parentText" presStyleLbl="alignNode1" presStyleIdx="0" presStyleCnt="1">
        <dgm:presLayoutVars>
          <dgm:chMax val="1"/>
          <dgm:bulletEnabled val="1"/>
        </dgm:presLayoutVars>
      </dgm:prSet>
      <dgm:spPr/>
      <dgm:t>
        <a:bodyPr/>
        <a:lstStyle/>
        <a:p>
          <a:endParaRPr lang="fr-FR"/>
        </a:p>
      </dgm:t>
    </dgm:pt>
    <dgm:pt modelId="{54E8F009-247B-4A0F-9ADE-094A324A964E}" type="pres">
      <dgm:prSet presAssocID="{2FF7DF86-2DD1-429D-83B3-E6BFB9B10612}" presName="descendantText" presStyleLbl="alignAcc1" presStyleIdx="0" presStyleCnt="1" custLinFactNeighborX="2128" custLinFactNeighborY="-6369">
        <dgm:presLayoutVars>
          <dgm:bulletEnabled val="1"/>
        </dgm:presLayoutVars>
      </dgm:prSet>
      <dgm:spPr/>
      <dgm:t>
        <a:bodyPr/>
        <a:lstStyle/>
        <a:p>
          <a:endParaRPr lang="fr-FR"/>
        </a:p>
      </dgm:t>
    </dgm:pt>
  </dgm:ptLst>
  <dgm:cxnLst>
    <dgm:cxn modelId="{4948BFBF-9C20-42C9-BE6C-0BDBFA476006}" type="presOf" srcId="{C3F20B13-4308-4673-9588-7B9BF7AC2CCC}" destId="{54E8F009-247B-4A0F-9ADE-094A324A964E}" srcOrd="0" destOrd="0" presId="urn:microsoft.com/office/officeart/2005/8/layout/chevron2"/>
    <dgm:cxn modelId="{7E6EAE50-A212-4D42-B42D-9FAB0F2F9A6E}" srcId="{F4E0B187-4ADE-4AD0-B478-B5E54B24D2A5}" destId="{2FF7DF86-2DD1-429D-83B3-E6BFB9B10612}" srcOrd="0" destOrd="0" parTransId="{5C8C0EA4-0072-4FEC-9A6A-F4BF3EAA48E8}" sibTransId="{D495C553-F708-4698-B775-D19197FFCC96}"/>
    <dgm:cxn modelId="{63AC28F0-F979-4A71-BF46-13D43C6DA53B}" type="presOf" srcId="{2FF7DF86-2DD1-429D-83B3-E6BFB9B10612}" destId="{680A19E9-07B4-43AD-B5CD-20EE130907D0}" srcOrd="0" destOrd="0" presId="urn:microsoft.com/office/officeart/2005/8/layout/chevron2"/>
    <dgm:cxn modelId="{F44551F1-1909-44FE-B77B-0337E5271303}" srcId="{2FF7DF86-2DD1-429D-83B3-E6BFB9B10612}" destId="{C3F20B13-4308-4673-9588-7B9BF7AC2CCC}" srcOrd="0" destOrd="0" parTransId="{1A3DB4C4-44E5-4C3E-8BB6-87D42906F10D}" sibTransId="{E909DE4C-B027-49CF-8FD1-3EE5D55C4CF6}"/>
    <dgm:cxn modelId="{5A76BA6D-6057-473C-8893-19A06C63B526}" type="presOf" srcId="{F4E0B187-4ADE-4AD0-B478-B5E54B24D2A5}" destId="{42A49719-8317-4E17-9F20-2CBEF41259F0}" srcOrd="0" destOrd="0" presId="urn:microsoft.com/office/officeart/2005/8/layout/chevron2"/>
    <dgm:cxn modelId="{DAA961FB-855F-4AAF-8C4C-7314D2238729}" type="presParOf" srcId="{42A49719-8317-4E17-9F20-2CBEF41259F0}" destId="{2555E667-524F-4A99-BCB9-2BE9AAE060ED}" srcOrd="0" destOrd="0" presId="urn:microsoft.com/office/officeart/2005/8/layout/chevron2"/>
    <dgm:cxn modelId="{255C06D8-DF8D-4470-927A-B43F62767B4E}" type="presParOf" srcId="{2555E667-524F-4A99-BCB9-2BE9AAE060ED}" destId="{680A19E9-07B4-43AD-B5CD-20EE130907D0}" srcOrd="0" destOrd="0" presId="urn:microsoft.com/office/officeart/2005/8/layout/chevron2"/>
    <dgm:cxn modelId="{6D346C3D-155D-4C16-932E-CD784CED9F9D}" type="presParOf" srcId="{2555E667-524F-4A99-BCB9-2BE9AAE060ED}" destId="{54E8F009-247B-4A0F-9ADE-094A324A964E}" srcOrd="1" destOrd="0" presId="urn:microsoft.com/office/officeart/2005/8/layout/chevron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4E0B187-4ADE-4AD0-B478-B5E54B24D2A5}" type="doc">
      <dgm:prSet loTypeId="urn:microsoft.com/office/officeart/2005/8/layout/chevron2" loCatId="list" qsTypeId="urn:microsoft.com/office/officeart/2005/8/quickstyle/3d6" qsCatId="3D" csTypeId="urn:microsoft.com/office/officeart/2005/8/colors/accent1_2#3" csCatId="accent1" phldr="1"/>
      <dgm:spPr/>
      <dgm:t>
        <a:bodyPr/>
        <a:lstStyle/>
        <a:p>
          <a:endParaRPr lang="fr-FR"/>
        </a:p>
      </dgm:t>
    </dgm:pt>
    <dgm:pt modelId="{2FF7DF86-2DD1-429D-83B3-E6BFB9B10612}">
      <dgm:prSet phldrT="[Texte]" phldr="1"/>
      <dgm:spPr/>
      <dgm:t>
        <a:bodyPr/>
        <a:lstStyle/>
        <a:p>
          <a:endParaRPr lang="fr-FR" dirty="0"/>
        </a:p>
      </dgm:t>
    </dgm:pt>
    <dgm:pt modelId="{5C8C0EA4-0072-4FEC-9A6A-F4BF3EAA48E8}" type="parTrans" cxnId="{7E6EAE50-A212-4D42-B42D-9FAB0F2F9A6E}">
      <dgm:prSet/>
      <dgm:spPr/>
      <dgm:t>
        <a:bodyPr/>
        <a:lstStyle/>
        <a:p>
          <a:endParaRPr lang="fr-FR"/>
        </a:p>
      </dgm:t>
    </dgm:pt>
    <dgm:pt modelId="{D495C553-F708-4698-B775-D19197FFCC96}" type="sibTrans" cxnId="{7E6EAE50-A212-4D42-B42D-9FAB0F2F9A6E}">
      <dgm:prSet/>
      <dgm:spPr/>
      <dgm:t>
        <a:bodyPr/>
        <a:lstStyle/>
        <a:p>
          <a:endParaRPr lang="fr-FR"/>
        </a:p>
      </dgm:t>
    </dgm:pt>
    <dgm:pt modelId="{C3F20B13-4308-4673-9588-7B9BF7AC2CCC}">
      <dgm:prSet custT="1"/>
      <dgm:spPr/>
      <dgm:t>
        <a:bodyPr/>
        <a:lstStyle/>
        <a:p>
          <a:pPr rtl="1"/>
          <a:r>
            <a:rPr lang="ar-TN" sz="3600" dirty="0" smtClean="0"/>
            <a:t>خاتم</a:t>
          </a:r>
          <a:r>
            <a:rPr lang="ar-DZ" sz="3600" dirty="0" smtClean="0"/>
            <a:t>ــــــــ</a:t>
          </a:r>
          <a:r>
            <a:rPr lang="ar-TN" sz="3600" dirty="0" smtClean="0"/>
            <a:t>ة</a:t>
          </a:r>
          <a:endParaRPr lang="fr-FR" sz="3600" dirty="0"/>
        </a:p>
      </dgm:t>
    </dgm:pt>
    <dgm:pt modelId="{1A3DB4C4-44E5-4C3E-8BB6-87D42906F10D}" type="parTrans" cxnId="{F44551F1-1909-44FE-B77B-0337E5271303}">
      <dgm:prSet/>
      <dgm:spPr/>
      <dgm:t>
        <a:bodyPr/>
        <a:lstStyle/>
        <a:p>
          <a:endParaRPr lang="fr-FR"/>
        </a:p>
      </dgm:t>
    </dgm:pt>
    <dgm:pt modelId="{E909DE4C-B027-49CF-8FD1-3EE5D55C4CF6}" type="sibTrans" cxnId="{F44551F1-1909-44FE-B77B-0337E5271303}">
      <dgm:prSet/>
      <dgm:spPr/>
      <dgm:t>
        <a:bodyPr/>
        <a:lstStyle/>
        <a:p>
          <a:endParaRPr lang="fr-FR"/>
        </a:p>
      </dgm:t>
    </dgm:pt>
    <dgm:pt modelId="{42A49719-8317-4E17-9F20-2CBEF41259F0}" type="pres">
      <dgm:prSet presAssocID="{F4E0B187-4ADE-4AD0-B478-B5E54B24D2A5}" presName="linearFlow" presStyleCnt="0">
        <dgm:presLayoutVars>
          <dgm:dir/>
          <dgm:animLvl val="lvl"/>
          <dgm:resizeHandles val="exact"/>
        </dgm:presLayoutVars>
      </dgm:prSet>
      <dgm:spPr/>
      <dgm:t>
        <a:bodyPr/>
        <a:lstStyle/>
        <a:p>
          <a:endParaRPr lang="fr-FR"/>
        </a:p>
      </dgm:t>
    </dgm:pt>
    <dgm:pt modelId="{2555E667-524F-4A99-BCB9-2BE9AAE060ED}" type="pres">
      <dgm:prSet presAssocID="{2FF7DF86-2DD1-429D-83B3-E6BFB9B10612}" presName="composite" presStyleCnt="0"/>
      <dgm:spPr/>
    </dgm:pt>
    <dgm:pt modelId="{680A19E9-07B4-43AD-B5CD-20EE130907D0}" type="pres">
      <dgm:prSet presAssocID="{2FF7DF86-2DD1-429D-83B3-E6BFB9B10612}" presName="parentText" presStyleLbl="alignNode1" presStyleIdx="0" presStyleCnt="1">
        <dgm:presLayoutVars>
          <dgm:chMax val="1"/>
          <dgm:bulletEnabled val="1"/>
        </dgm:presLayoutVars>
      </dgm:prSet>
      <dgm:spPr/>
      <dgm:t>
        <a:bodyPr/>
        <a:lstStyle/>
        <a:p>
          <a:endParaRPr lang="fr-FR"/>
        </a:p>
      </dgm:t>
    </dgm:pt>
    <dgm:pt modelId="{54E8F009-247B-4A0F-9ADE-094A324A964E}" type="pres">
      <dgm:prSet presAssocID="{2FF7DF86-2DD1-429D-83B3-E6BFB9B10612}" presName="descendantText" presStyleLbl="alignAcc1" presStyleIdx="0" presStyleCnt="1">
        <dgm:presLayoutVars>
          <dgm:bulletEnabled val="1"/>
        </dgm:presLayoutVars>
      </dgm:prSet>
      <dgm:spPr/>
      <dgm:t>
        <a:bodyPr/>
        <a:lstStyle/>
        <a:p>
          <a:endParaRPr lang="fr-FR"/>
        </a:p>
      </dgm:t>
    </dgm:pt>
  </dgm:ptLst>
  <dgm:cxnLst>
    <dgm:cxn modelId="{28DAE0CB-1260-4DE4-B96E-8EB24A4B4439}" type="presOf" srcId="{2FF7DF86-2DD1-429D-83B3-E6BFB9B10612}" destId="{680A19E9-07B4-43AD-B5CD-20EE130907D0}" srcOrd="0" destOrd="0" presId="urn:microsoft.com/office/officeart/2005/8/layout/chevron2"/>
    <dgm:cxn modelId="{7E6EAE50-A212-4D42-B42D-9FAB0F2F9A6E}" srcId="{F4E0B187-4ADE-4AD0-B478-B5E54B24D2A5}" destId="{2FF7DF86-2DD1-429D-83B3-E6BFB9B10612}" srcOrd="0" destOrd="0" parTransId="{5C8C0EA4-0072-4FEC-9A6A-F4BF3EAA48E8}" sibTransId="{D495C553-F708-4698-B775-D19197FFCC96}"/>
    <dgm:cxn modelId="{F44551F1-1909-44FE-B77B-0337E5271303}" srcId="{2FF7DF86-2DD1-429D-83B3-E6BFB9B10612}" destId="{C3F20B13-4308-4673-9588-7B9BF7AC2CCC}" srcOrd="0" destOrd="0" parTransId="{1A3DB4C4-44E5-4C3E-8BB6-87D42906F10D}" sibTransId="{E909DE4C-B027-49CF-8FD1-3EE5D55C4CF6}"/>
    <dgm:cxn modelId="{923A79A8-85CA-4298-A38F-36A3D4B4C93F}" type="presOf" srcId="{C3F20B13-4308-4673-9588-7B9BF7AC2CCC}" destId="{54E8F009-247B-4A0F-9ADE-094A324A964E}" srcOrd="0" destOrd="0" presId="urn:microsoft.com/office/officeart/2005/8/layout/chevron2"/>
    <dgm:cxn modelId="{31F0F72B-BF71-40B1-83A4-01FEC4085AB8}" type="presOf" srcId="{F4E0B187-4ADE-4AD0-B478-B5E54B24D2A5}" destId="{42A49719-8317-4E17-9F20-2CBEF41259F0}" srcOrd="0" destOrd="0" presId="urn:microsoft.com/office/officeart/2005/8/layout/chevron2"/>
    <dgm:cxn modelId="{719172D7-FD37-4021-87FE-04D370399BFF}" type="presParOf" srcId="{42A49719-8317-4E17-9F20-2CBEF41259F0}" destId="{2555E667-524F-4A99-BCB9-2BE9AAE060ED}" srcOrd="0" destOrd="0" presId="urn:microsoft.com/office/officeart/2005/8/layout/chevron2"/>
    <dgm:cxn modelId="{F2461D13-E43A-4B03-BD14-64B53A3808BF}" type="presParOf" srcId="{2555E667-524F-4A99-BCB9-2BE9AAE060ED}" destId="{680A19E9-07B4-43AD-B5CD-20EE130907D0}" srcOrd="0" destOrd="0" presId="urn:microsoft.com/office/officeart/2005/8/layout/chevron2"/>
    <dgm:cxn modelId="{461984B5-2EA8-4902-828E-EB700A2213FB}" type="presParOf" srcId="{2555E667-524F-4A99-BCB9-2BE9AAE060ED}" destId="{54E8F009-247B-4A0F-9ADE-094A324A964E}" srcOrd="1" destOrd="0" presId="urn:microsoft.com/office/officeart/2005/8/layout/chevron2"/>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0A19E9-07B4-43AD-B5CD-20EE130907D0}">
      <dsp:nvSpPr>
        <dsp:cNvPr id="0" name=""/>
        <dsp:cNvSpPr/>
      </dsp:nvSpPr>
      <dsp:spPr>
        <a:xfrm rot="5400000">
          <a:off x="-258841" y="258841"/>
          <a:ext cx="1725613" cy="1207929"/>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endParaRPr lang="fr-FR" sz="3300" kern="1200" dirty="0"/>
        </a:p>
      </dsp:txBody>
      <dsp:txXfrm rot="5400000">
        <a:off x="-258841" y="258841"/>
        <a:ext cx="1725613" cy="1207929"/>
      </dsp:txXfrm>
    </dsp:sp>
    <dsp:sp modelId="{54E8F009-247B-4A0F-9ADE-094A324A964E}">
      <dsp:nvSpPr>
        <dsp:cNvPr id="0" name=""/>
        <dsp:cNvSpPr/>
      </dsp:nvSpPr>
      <dsp:spPr>
        <a:xfrm rot="5400000">
          <a:off x="4157940" y="-2878573"/>
          <a:ext cx="1121648" cy="7021670"/>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p3d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256032" tIns="22860" rIns="22860" bIns="22860" numCol="1" spcCol="1270" anchor="ctr" anchorCtr="0">
          <a:noAutofit/>
        </a:bodyPr>
        <a:lstStyle/>
        <a:p>
          <a:pPr marL="285750" lvl="1" indent="-285750" algn="r" defTabSz="1600200" rtl="1">
            <a:lnSpc>
              <a:spcPct val="90000"/>
            </a:lnSpc>
            <a:spcBef>
              <a:spcPct val="0"/>
            </a:spcBef>
            <a:spcAft>
              <a:spcPct val="15000"/>
            </a:spcAft>
            <a:buChar char="••"/>
          </a:pPr>
          <a:r>
            <a:rPr lang="ar-TN" sz="3600" b="0" kern="1200" dirty="0" smtClean="0"/>
            <a:t>مقدم</a:t>
          </a:r>
          <a:r>
            <a:rPr lang="ar-DZ" sz="3600" b="0" kern="1200" dirty="0" smtClean="0"/>
            <a:t>ــــــــ</a:t>
          </a:r>
          <a:r>
            <a:rPr lang="ar-TN" sz="3600" b="0" kern="1200" dirty="0" smtClean="0"/>
            <a:t>ة</a:t>
          </a:r>
          <a:endParaRPr lang="fr-FR" sz="3600" b="0" kern="1200" dirty="0"/>
        </a:p>
      </dsp:txBody>
      <dsp:txXfrm rot="5400000">
        <a:off x="4157940" y="-2878573"/>
        <a:ext cx="1121648" cy="702167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0A19E9-07B4-43AD-B5CD-20EE130907D0}">
      <dsp:nvSpPr>
        <dsp:cNvPr id="0" name=""/>
        <dsp:cNvSpPr/>
      </dsp:nvSpPr>
      <dsp:spPr>
        <a:xfrm rot="5400000">
          <a:off x="-258841" y="258841"/>
          <a:ext cx="1725613" cy="1207929"/>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endParaRPr lang="fr-FR" sz="3300" kern="1200" dirty="0"/>
        </a:p>
      </dsp:txBody>
      <dsp:txXfrm rot="5400000">
        <a:off x="-258841" y="258841"/>
        <a:ext cx="1725613" cy="1207929"/>
      </dsp:txXfrm>
    </dsp:sp>
    <dsp:sp modelId="{54E8F009-247B-4A0F-9ADE-094A324A964E}">
      <dsp:nvSpPr>
        <dsp:cNvPr id="0" name=""/>
        <dsp:cNvSpPr/>
      </dsp:nvSpPr>
      <dsp:spPr>
        <a:xfrm rot="5400000">
          <a:off x="4293685" y="-3085756"/>
          <a:ext cx="1121648" cy="7293160"/>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p3d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256032" tIns="22860" rIns="22860" bIns="22860" numCol="1" spcCol="1270" anchor="ctr" anchorCtr="0">
          <a:noAutofit/>
        </a:bodyPr>
        <a:lstStyle/>
        <a:p>
          <a:pPr marL="285750" lvl="1" indent="-285750" algn="r" defTabSz="1600200" rtl="1">
            <a:lnSpc>
              <a:spcPct val="90000"/>
            </a:lnSpc>
            <a:spcBef>
              <a:spcPct val="0"/>
            </a:spcBef>
            <a:spcAft>
              <a:spcPct val="15000"/>
            </a:spcAft>
            <a:buChar char="••"/>
          </a:pPr>
          <a:r>
            <a:rPr lang="ar-TN" sz="3600" kern="1200" dirty="0" smtClean="0"/>
            <a:t>السياسة الاجتماعية في تونس</a:t>
          </a:r>
          <a:endParaRPr lang="fr-FR" sz="3600" kern="1200" dirty="0"/>
        </a:p>
      </dsp:txBody>
      <dsp:txXfrm rot="5400000">
        <a:off x="4293685" y="-3085756"/>
        <a:ext cx="1121648" cy="729316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0A19E9-07B4-43AD-B5CD-20EE130907D0}">
      <dsp:nvSpPr>
        <dsp:cNvPr id="0" name=""/>
        <dsp:cNvSpPr/>
      </dsp:nvSpPr>
      <dsp:spPr>
        <a:xfrm rot="5400000">
          <a:off x="-258841" y="258841"/>
          <a:ext cx="1725613" cy="1207929"/>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endParaRPr lang="fr-FR" sz="3300" kern="1200" dirty="0"/>
        </a:p>
      </dsp:txBody>
      <dsp:txXfrm rot="5400000">
        <a:off x="-258841" y="258841"/>
        <a:ext cx="1725613" cy="1207929"/>
      </dsp:txXfrm>
    </dsp:sp>
    <dsp:sp modelId="{54E8F009-247B-4A0F-9ADE-094A324A964E}">
      <dsp:nvSpPr>
        <dsp:cNvPr id="0" name=""/>
        <dsp:cNvSpPr/>
      </dsp:nvSpPr>
      <dsp:spPr>
        <a:xfrm rot="5400000">
          <a:off x="4365123" y="-3157194"/>
          <a:ext cx="1121648" cy="743603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p3d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256032" tIns="22860" rIns="22860" bIns="22860" numCol="1" spcCol="1270" anchor="ctr" anchorCtr="0">
          <a:noAutofit/>
        </a:bodyPr>
        <a:lstStyle/>
        <a:p>
          <a:pPr marL="285750" lvl="1" indent="-285750" algn="r" defTabSz="1600200" rtl="1">
            <a:lnSpc>
              <a:spcPct val="90000"/>
            </a:lnSpc>
            <a:spcBef>
              <a:spcPct val="0"/>
            </a:spcBef>
            <a:spcAft>
              <a:spcPct val="15000"/>
            </a:spcAft>
            <a:buChar char="••"/>
          </a:pPr>
          <a:r>
            <a:rPr lang="ar-TN" sz="3600" kern="1200" dirty="0" smtClean="0"/>
            <a:t>خاتم</a:t>
          </a:r>
          <a:r>
            <a:rPr lang="ar-DZ" sz="3600" kern="1200" dirty="0" smtClean="0"/>
            <a:t>ــــــــ</a:t>
          </a:r>
          <a:r>
            <a:rPr lang="ar-TN" sz="3600" kern="1200" dirty="0" smtClean="0"/>
            <a:t>ة</a:t>
          </a:r>
          <a:endParaRPr lang="fr-FR" sz="3600" kern="1200" dirty="0"/>
        </a:p>
      </dsp:txBody>
      <dsp:txXfrm rot="5400000">
        <a:off x="4365123" y="-3157194"/>
        <a:ext cx="1121648" cy="743603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0A19E9-07B4-43AD-B5CD-20EE130907D0}">
      <dsp:nvSpPr>
        <dsp:cNvPr id="0" name=""/>
        <dsp:cNvSpPr/>
      </dsp:nvSpPr>
      <dsp:spPr>
        <a:xfrm rot="5400000">
          <a:off x="-258841" y="258841"/>
          <a:ext cx="1725613" cy="1207929"/>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endParaRPr lang="fr-FR" sz="3300" kern="1200" dirty="0"/>
        </a:p>
      </dsp:txBody>
      <dsp:txXfrm rot="5400000">
        <a:off x="-258841" y="258841"/>
        <a:ext cx="1725613" cy="1207929"/>
      </dsp:txXfrm>
    </dsp:sp>
    <dsp:sp modelId="{54E8F009-247B-4A0F-9ADE-094A324A964E}">
      <dsp:nvSpPr>
        <dsp:cNvPr id="0" name=""/>
        <dsp:cNvSpPr/>
      </dsp:nvSpPr>
      <dsp:spPr>
        <a:xfrm rot="5400000">
          <a:off x="4293685" y="-3085756"/>
          <a:ext cx="1121648" cy="7293160"/>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p3d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256032" tIns="22860" rIns="22860" bIns="22860" numCol="1" spcCol="1270" anchor="ctr" anchorCtr="0">
          <a:noAutofit/>
        </a:bodyPr>
        <a:lstStyle/>
        <a:p>
          <a:pPr marL="285750" lvl="1" indent="-285750" algn="r" defTabSz="1600200" rtl="1">
            <a:lnSpc>
              <a:spcPct val="90000"/>
            </a:lnSpc>
            <a:spcBef>
              <a:spcPct val="0"/>
            </a:spcBef>
            <a:spcAft>
              <a:spcPct val="15000"/>
            </a:spcAft>
            <a:buChar char="••"/>
          </a:pPr>
          <a:r>
            <a:rPr lang="ar-DZ" sz="3600" kern="1200" dirty="0" smtClean="0"/>
            <a:t>الحلول</a:t>
          </a:r>
          <a:endParaRPr lang="fr-FR" sz="3600" kern="1200" dirty="0"/>
        </a:p>
      </dsp:txBody>
      <dsp:txXfrm rot="5400000">
        <a:off x="4293685" y="-3085756"/>
        <a:ext cx="1121648" cy="729316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BBC9599-3EFE-44D6-8942-538C55E00BFB}" type="datetimeFigureOut">
              <a:rPr lang="fr-FR"/>
              <a:pPr>
                <a:defRPr/>
              </a:pPr>
              <a:t>17/01/2015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19D097E-F991-4444-AABE-F2B9BC4AE93D}" type="slidenum">
              <a:rPr lang="fr-FR"/>
              <a:pPr>
                <a:defRPr/>
              </a:pPr>
              <a:t>‹N°›</a:t>
            </a:fld>
            <a:endParaRPr lang="fr-FR"/>
          </a:p>
        </p:txBody>
      </p:sp>
    </p:spTree>
    <p:extLst>
      <p:ext uri="{BB962C8B-B14F-4D97-AF65-F5344CB8AC3E}">
        <p14:creationId xmlns:p14="http://schemas.microsoft.com/office/powerpoint/2010/main" xmlns="" val="25987101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638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1638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E14D87-BE00-44ED-8571-BD7F0C43649D}" type="slidenum">
              <a:rPr lang="fr-FR">
                <a:cs typeface="Arial" charset="0"/>
              </a:rPr>
              <a:pPr fontAlgn="base">
                <a:spcBef>
                  <a:spcPct val="0"/>
                </a:spcBef>
                <a:spcAft>
                  <a:spcPct val="0"/>
                </a:spcAft>
              </a:pPr>
              <a:t>3</a:t>
            </a:fld>
            <a:endParaRPr lang="fr-FR">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638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1638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E14D87-BE00-44ED-8571-BD7F0C43649D}" type="slidenum">
              <a:rPr lang="fr-FR">
                <a:cs typeface="Arial" charset="0"/>
              </a:rPr>
              <a:pPr fontAlgn="base">
                <a:spcBef>
                  <a:spcPct val="0"/>
                </a:spcBef>
                <a:spcAft>
                  <a:spcPct val="0"/>
                </a:spcAft>
              </a:pPr>
              <a:t>12</a:t>
            </a:fld>
            <a:endParaRPr lang="fr-F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DF8AAAA4-B55C-4853-AA81-FB574E0DA327}" type="datetimeFigureOut">
              <a:rPr lang="fr-FR"/>
              <a:pPr>
                <a:defRPr/>
              </a:pPr>
              <a:t>17/01/2015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F0256D7-ADED-4AFC-97E8-FC9940E2340F}"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9036547-28B8-428D-A7C2-665A41792022}" type="datetimeFigureOut">
              <a:rPr lang="fr-FR"/>
              <a:pPr>
                <a:defRPr/>
              </a:pPr>
              <a:t>17/01/2015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17E7B32-6957-4513-A4E9-D525F524ED87}"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11B931C-1836-4442-B827-58676E753F2D}" type="datetimeFigureOut">
              <a:rPr lang="fr-FR"/>
              <a:pPr>
                <a:defRPr/>
              </a:pPr>
              <a:t>17/01/2015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C484BDF-BB51-4555-B28E-10325F4148E0}"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B2C7694-5198-4DCE-A264-245DA4301410}" type="datetimeFigureOut">
              <a:rPr lang="fr-FR"/>
              <a:pPr>
                <a:defRPr/>
              </a:pPr>
              <a:t>17/01/2015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0A93BC1-9156-49EB-83F5-F2AA3C074EC0}"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D7A1916B-BC9C-49FE-A05F-8288A29D536F}" type="datetimeFigureOut">
              <a:rPr lang="fr-FR"/>
              <a:pPr>
                <a:defRPr/>
              </a:pPr>
              <a:t>17/01/2015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4E69EB9-0793-40AB-BE86-865D5F570DCF}"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874F3E56-EE12-4527-8DC8-D5F6C029DDBE}" type="datetimeFigureOut">
              <a:rPr lang="fr-FR"/>
              <a:pPr>
                <a:defRPr/>
              </a:pPr>
              <a:t>17/01/2015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4581E13-15D3-4523-84A4-A4CF650B1ED3}"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CAD1295F-0B0E-43E5-AA2C-96CDB5E38F58}" type="datetimeFigureOut">
              <a:rPr lang="fr-FR"/>
              <a:pPr>
                <a:defRPr/>
              </a:pPr>
              <a:t>17/01/2015</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0330151A-7432-4C8E-8891-7FAC51D919E0}"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8CF0BC2E-1CDB-4404-88E5-44E05B58CA8C}" type="datetimeFigureOut">
              <a:rPr lang="fr-FR"/>
              <a:pPr>
                <a:defRPr/>
              </a:pPr>
              <a:t>17/01/2015</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586F1D40-CCDB-4B3D-B2E4-6C2168DC2FA5}"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D755AACF-6811-4DC5-8E5F-9A4A9D7CD5DC}" type="datetimeFigureOut">
              <a:rPr lang="fr-FR"/>
              <a:pPr>
                <a:defRPr/>
              </a:pPr>
              <a:t>17/01/2015</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511C037-1281-49B6-9341-E9D467A247D1}"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4E197E7-D134-4581-A8AD-AA9E20578305}" type="datetimeFigureOut">
              <a:rPr lang="fr-FR"/>
              <a:pPr>
                <a:defRPr/>
              </a:pPr>
              <a:t>17/01/2015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0BD062C-F2AD-4C29-BB9E-FD18B8BD0593}"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B6EFCD78-8E1E-4A41-BB97-BE3410BAB04E}" type="datetimeFigureOut">
              <a:rPr lang="fr-FR"/>
              <a:pPr>
                <a:defRPr/>
              </a:pPr>
              <a:t>17/01/2015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BC7ECAA7-8831-4A28-B7CD-CAE3A3F88E23}"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D985E93-56CB-4849-8F25-FC250B685E86}" type="datetimeFigureOut">
              <a:rPr lang="fr-FR"/>
              <a:pPr>
                <a:defRPr/>
              </a:pPr>
              <a:t>17/01/2015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EA83919F-34E7-429C-8A89-448E66099F81}"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8.xml"/><Relationship Id="rId13" Type="http://schemas.openxmlformats.org/officeDocument/2006/relationships/diagramQuickStyle" Target="../diagrams/quickStyle9.xml"/><Relationship Id="rId18" Type="http://schemas.openxmlformats.org/officeDocument/2006/relationships/diagramColors" Target="../diagrams/colors10.xml"/><Relationship Id="rId3" Type="http://schemas.openxmlformats.org/officeDocument/2006/relationships/diagramData" Target="../diagrams/data7.xml"/><Relationship Id="rId21" Type="http://schemas.microsoft.com/office/2007/relationships/diagramDrawing" Target="../diagrams/drawing3.xml"/><Relationship Id="rId7" Type="http://schemas.openxmlformats.org/officeDocument/2006/relationships/diagramData" Target="../diagrams/data8.xml"/><Relationship Id="rId12" Type="http://schemas.openxmlformats.org/officeDocument/2006/relationships/diagramLayout" Target="../diagrams/layout9.xml"/><Relationship Id="rId17" Type="http://schemas.openxmlformats.org/officeDocument/2006/relationships/diagramQuickStyle" Target="../diagrams/quickStyle10.xml"/><Relationship Id="rId2" Type="http://schemas.openxmlformats.org/officeDocument/2006/relationships/notesSlide" Target="../notesSlides/notesSlide2.xml"/><Relationship Id="rId16" Type="http://schemas.openxmlformats.org/officeDocument/2006/relationships/diagramLayout" Target="../diagrams/layout10.xml"/><Relationship Id="rId20" Type="http://schemas.microsoft.com/office/2007/relationships/diagramDrawing" Target="../diagrams/drawing2.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Data" Target="../diagrams/data9.xml"/><Relationship Id="rId5" Type="http://schemas.openxmlformats.org/officeDocument/2006/relationships/diagramQuickStyle" Target="../diagrams/quickStyle7.xml"/><Relationship Id="rId15" Type="http://schemas.openxmlformats.org/officeDocument/2006/relationships/diagramData" Target="../diagrams/data10.xml"/><Relationship Id="rId10" Type="http://schemas.openxmlformats.org/officeDocument/2006/relationships/diagramColors" Target="../diagrams/colors8.xml"/><Relationship Id="rId19" Type="http://schemas.microsoft.com/office/2007/relationships/diagramDrawing" Target="../diagrams/drawing1.xml"/><Relationship Id="rId4" Type="http://schemas.openxmlformats.org/officeDocument/2006/relationships/diagramLayout" Target="../diagrams/layout7.xml"/><Relationship Id="rId9" Type="http://schemas.openxmlformats.org/officeDocument/2006/relationships/diagramQuickStyle" Target="../diagrams/quickStyle8.xml"/><Relationship Id="rId14" Type="http://schemas.openxmlformats.org/officeDocument/2006/relationships/diagramColors" Target="../diagrams/colors9.xml"/><Relationship Id="rId22" Type="http://schemas.microsoft.com/office/2007/relationships/diagramDrawing" Target="../diagrams/drawing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QuickStyle" Target="../diagrams/quickStyle3.xml"/><Relationship Id="rId18" Type="http://schemas.openxmlformats.org/officeDocument/2006/relationships/diagramColors" Target="../diagrams/colors4.xml"/><Relationship Id="rId3" Type="http://schemas.openxmlformats.org/officeDocument/2006/relationships/diagramData" Target="../diagrams/data1.xml"/><Relationship Id="rId21" Type="http://schemas.openxmlformats.org/officeDocument/2006/relationships/diagramQuickStyle" Target="../diagrams/quickStyle5.xml"/><Relationship Id="rId7" Type="http://schemas.openxmlformats.org/officeDocument/2006/relationships/diagramData" Target="../diagrams/data2.xml"/><Relationship Id="rId12" Type="http://schemas.openxmlformats.org/officeDocument/2006/relationships/diagramLayout" Target="../diagrams/layout3.xml"/><Relationship Id="rId17" Type="http://schemas.openxmlformats.org/officeDocument/2006/relationships/diagramQuickStyle" Target="../diagrams/quickStyle4.xml"/><Relationship Id="rId2" Type="http://schemas.openxmlformats.org/officeDocument/2006/relationships/notesSlide" Target="../notesSlides/notesSlide1.xml"/><Relationship Id="rId16" Type="http://schemas.openxmlformats.org/officeDocument/2006/relationships/diagramLayout" Target="../diagrams/layout4.xml"/><Relationship Id="rId20" Type="http://schemas.openxmlformats.org/officeDocument/2006/relationships/diagramLayout" Target="../diagrams/layout5.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Data" Target="../diagrams/data3.xml"/><Relationship Id="rId5" Type="http://schemas.openxmlformats.org/officeDocument/2006/relationships/diagramQuickStyle" Target="../diagrams/quickStyle1.xml"/><Relationship Id="rId15" Type="http://schemas.openxmlformats.org/officeDocument/2006/relationships/diagramData" Target="../diagrams/data4.xml"/><Relationship Id="rId10" Type="http://schemas.openxmlformats.org/officeDocument/2006/relationships/diagramColors" Target="../diagrams/colors2.xml"/><Relationship Id="rId19" Type="http://schemas.openxmlformats.org/officeDocument/2006/relationships/diagramData" Target="../diagrams/data5.xml"/><Relationship Id="rId4" Type="http://schemas.openxmlformats.org/officeDocument/2006/relationships/diagramLayout" Target="../diagrams/layout1.xml"/><Relationship Id="rId9" Type="http://schemas.openxmlformats.org/officeDocument/2006/relationships/diagramQuickStyle" Target="../diagrams/quickStyle2.xml"/><Relationship Id="rId14" Type="http://schemas.openxmlformats.org/officeDocument/2006/relationships/diagramColors" Target="../diagrams/colors3.xml"/><Relationship Id="rId22" Type="http://schemas.openxmlformats.org/officeDocument/2006/relationships/diagramColors" Target="../diagrams/colors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14282" y="1000108"/>
            <a:ext cx="8358246" cy="1600438"/>
          </a:xfrm>
          <a:prstGeom prst="rect">
            <a:avLst/>
          </a:prstGeom>
          <a:solidFill>
            <a:schemeClr val="accent1">
              <a:lumMod val="40000"/>
              <a:lumOff val="60000"/>
            </a:schemeClr>
          </a:solidFill>
        </p:spPr>
        <p:txBody>
          <a:bodyPr wrap="square" rtlCol="0">
            <a:spAutoFit/>
          </a:bodyPr>
          <a:lstStyle/>
          <a:p>
            <a:pPr algn="ctr"/>
            <a:r>
              <a:rPr lang="ar-TN" sz="5400" dirty="0" smtClean="0">
                <a:solidFill>
                  <a:schemeClr val="accent2"/>
                </a:solidFill>
              </a:rPr>
              <a:t>صوتي ... رسالتي</a:t>
            </a:r>
          </a:p>
          <a:p>
            <a:pPr algn="ctr"/>
            <a:r>
              <a:rPr lang="ar-TN" sz="4400" dirty="0" smtClean="0">
                <a:solidFill>
                  <a:schemeClr val="accent2"/>
                </a:solidFill>
              </a:rPr>
              <a:t> </a:t>
            </a:r>
            <a:endParaRPr lang="fr-FR" sz="4400" dirty="0">
              <a:solidFill>
                <a:schemeClr val="accent2"/>
              </a:solidFill>
            </a:endParaRPr>
          </a:p>
        </p:txBody>
      </p:sp>
      <p:sp>
        <p:nvSpPr>
          <p:cNvPr id="4" name="ZoneTexte 3"/>
          <p:cNvSpPr txBox="1"/>
          <p:nvPr/>
        </p:nvSpPr>
        <p:spPr>
          <a:xfrm>
            <a:off x="642910" y="2786058"/>
            <a:ext cx="7511993" cy="1107996"/>
          </a:xfrm>
          <a:prstGeom prst="rect">
            <a:avLst/>
          </a:prstGeom>
          <a:solidFill>
            <a:srgbClr val="FFC000"/>
          </a:solidFill>
        </p:spPr>
        <p:txBody>
          <a:bodyPr wrap="square" rtlCol="0">
            <a:spAutoFit/>
          </a:bodyPr>
          <a:lstStyle/>
          <a:p>
            <a:pPr algn="ctr"/>
            <a:endParaRPr lang="ar-TN" sz="2400" dirty="0" smtClean="0">
              <a:solidFill>
                <a:srgbClr val="002060"/>
              </a:solidFill>
            </a:endParaRPr>
          </a:p>
          <a:p>
            <a:pPr algn="ctr"/>
            <a:r>
              <a:rPr lang="ar-TN" sz="2400" dirty="0" smtClean="0">
                <a:solidFill>
                  <a:srgbClr val="002060"/>
                </a:solidFill>
              </a:rPr>
              <a:t>مداخلة فرع جربة ميدون للاتحاد التونسي لإعانة الأشخاص القاصرين ذهنيّا</a:t>
            </a:r>
            <a:r>
              <a:rPr lang="ar-TN" b="1" dirty="0" smtClean="0">
                <a:solidFill>
                  <a:srgbClr val="002060"/>
                </a:solidFill>
              </a:rPr>
              <a:t> </a:t>
            </a:r>
          </a:p>
          <a:p>
            <a:pPr algn="ctr"/>
            <a:endParaRPr lang="fr-FR" b="1" dirty="0">
              <a:solidFill>
                <a:srgbClr val="002060"/>
              </a:solidFill>
            </a:endParaRPr>
          </a:p>
        </p:txBody>
      </p:sp>
      <p:sp>
        <p:nvSpPr>
          <p:cNvPr id="5" name="ZoneTexte 4"/>
          <p:cNvSpPr txBox="1"/>
          <p:nvPr/>
        </p:nvSpPr>
        <p:spPr>
          <a:xfrm>
            <a:off x="1643042" y="4071943"/>
            <a:ext cx="5072098" cy="2246769"/>
          </a:xfrm>
          <a:prstGeom prst="rect">
            <a:avLst/>
          </a:prstGeom>
          <a:solidFill>
            <a:schemeClr val="bg1">
              <a:lumMod val="75000"/>
            </a:schemeClr>
          </a:solidFill>
        </p:spPr>
        <p:txBody>
          <a:bodyPr wrap="square" rtlCol="0">
            <a:spAutoFit/>
          </a:bodyPr>
          <a:lstStyle/>
          <a:p>
            <a:pPr algn="r" rtl="1"/>
            <a:r>
              <a:rPr lang="ar-TN" sz="2800" dirty="0" smtClean="0"/>
              <a:t>إعداد : </a:t>
            </a:r>
          </a:p>
          <a:p>
            <a:pPr algn="r" rtl="1">
              <a:buFontTx/>
              <a:buChar char="-"/>
            </a:pPr>
            <a:r>
              <a:rPr lang="ar-TN" sz="2800" dirty="0" smtClean="0"/>
              <a:t> </a:t>
            </a:r>
            <a:r>
              <a:rPr lang="ar-TN" sz="2800" dirty="0" smtClean="0"/>
              <a:t>الدكتور: </a:t>
            </a:r>
            <a:r>
              <a:rPr lang="ar-TN" sz="2800" dirty="0" smtClean="0"/>
              <a:t>المنجي بن حمودة</a:t>
            </a:r>
          </a:p>
          <a:p>
            <a:pPr algn="r" rtl="1">
              <a:buFontTx/>
              <a:buChar char="-"/>
            </a:pPr>
            <a:r>
              <a:rPr lang="ar-TN" sz="2800" dirty="0" smtClean="0"/>
              <a:t> </a:t>
            </a:r>
            <a:r>
              <a:rPr lang="ar-TN" sz="2800" dirty="0" smtClean="0"/>
              <a:t>الأخصائية الاجتماعية: </a:t>
            </a:r>
            <a:r>
              <a:rPr lang="ar-TN" sz="2800" dirty="0" smtClean="0"/>
              <a:t>عفاف </a:t>
            </a:r>
            <a:r>
              <a:rPr lang="ar-TN" sz="2800" dirty="0" smtClean="0"/>
              <a:t>بوعلوص</a:t>
            </a:r>
          </a:p>
          <a:p>
            <a:pPr algn="r" rtl="1">
              <a:buFontTx/>
              <a:buChar char="-"/>
            </a:pPr>
            <a:r>
              <a:rPr lang="ar-TN" sz="2800" dirty="0" smtClean="0"/>
              <a:t> </a:t>
            </a:r>
            <a:r>
              <a:rPr lang="ar-TN" sz="2800" dirty="0" smtClean="0"/>
              <a:t> الأخصائية النفسية:نورس </a:t>
            </a:r>
            <a:r>
              <a:rPr lang="ar-TN" sz="2800" dirty="0" smtClean="0"/>
              <a:t>الحنتوس</a:t>
            </a:r>
          </a:p>
          <a:p>
            <a:pPr algn="r" rtl="1">
              <a:buFontTx/>
              <a:buChar char="-"/>
            </a:pPr>
            <a:r>
              <a:rPr lang="ar-TN" sz="2800" dirty="0" smtClean="0"/>
              <a:t> </a:t>
            </a:r>
            <a:r>
              <a:rPr lang="ar-TN" sz="2800" dirty="0" smtClean="0"/>
              <a:t> المربية:نجيبة </a:t>
            </a:r>
            <a:r>
              <a:rPr lang="ar-TN" sz="2800" dirty="0" smtClean="0"/>
              <a:t>مارس</a:t>
            </a:r>
            <a:endParaRPr lang="fr-FR"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714612" y="0"/>
          <a:ext cx="4643470" cy="714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43042" y="857232"/>
            <a:ext cx="6143668" cy="3714776"/>
          </a:xfrm>
        </p:spPr>
        <p:txBody>
          <a:bodyPr rtlCol="0">
            <a:prstTxWarp prst="textArchDownPour">
              <a:avLst/>
            </a:prstTxWarp>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fontAlgn="auto">
              <a:spcAft>
                <a:spcPts val="0"/>
              </a:spcAft>
              <a:buFont typeface="Arial" pitchFamily="34" charset="0"/>
              <a:buChar char="•"/>
              <a:defRPr/>
            </a:pPr>
            <a:endParaRPr lang="ar-DZ"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r" rtl="1" fontAlgn="auto">
              <a:spcAft>
                <a:spcPts val="0"/>
              </a:spcAft>
              <a:buFont typeface="Arial" pitchFamily="34" charset="0"/>
              <a:buNone/>
              <a:defRPr/>
            </a:pPr>
            <a:endParaRPr lang="ar-DZ"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rtl="1" fontAlgn="auto">
              <a:spcAft>
                <a:spcPts val="0"/>
              </a:spcAft>
              <a:buFont typeface="Arial" pitchFamily="34" charset="0"/>
              <a:buNone/>
              <a:defRPr/>
            </a:pPr>
            <a:endParaRPr lang="ar-DZ" sz="5400" b="1" spc="50" dirty="0" smtClean="0">
              <a:ln w="11430"/>
              <a:effectLst>
                <a:outerShdw blurRad="76200" dist="50800" dir="5400000" algn="tl" rotWithShape="0">
                  <a:srgbClr val="000000">
                    <a:alpha val="65000"/>
                  </a:srgbClr>
                </a:outerShdw>
              </a:effectLst>
              <a:latin typeface="Andalus" pitchFamily="18" charset="-78"/>
              <a:cs typeface="Andalus" pitchFamily="18" charset="-78"/>
            </a:endParaRPr>
          </a:p>
          <a:p>
            <a:pPr algn="r" rtl="1" fontAlgn="auto">
              <a:spcAft>
                <a:spcPts val="0"/>
              </a:spcAft>
              <a:buFont typeface="Arial" pitchFamily="34" charset="0"/>
              <a:buNone/>
              <a:defRPr/>
            </a:pPr>
            <a:r>
              <a:rPr lang="ar-DZ" sz="5400" b="1" spc="50" dirty="0" smtClean="0">
                <a:ln w="11430"/>
                <a:effectLst>
                  <a:outerShdw blurRad="76200" dist="50800" dir="5400000" algn="tl" rotWithShape="0">
                    <a:srgbClr val="000000">
                      <a:alpha val="65000"/>
                    </a:srgbClr>
                  </a:outerShdw>
                </a:effectLst>
                <a:latin typeface="Andalus" pitchFamily="18" charset="-78"/>
                <a:cs typeface="Andalus" pitchFamily="18" charset="-78"/>
              </a:rPr>
              <a:t>مداخلة الأخصائية الاجتماعية </a:t>
            </a:r>
          </a:p>
        </p:txBody>
      </p:sp>
      <p:pic>
        <p:nvPicPr>
          <p:cNvPr id="4" name="Image 3" descr="téléchargement.jpg"/>
          <p:cNvPicPr>
            <a:picLocks noChangeAspect="1"/>
          </p:cNvPicPr>
          <p:nvPr/>
        </p:nvPicPr>
        <p:blipFill>
          <a:blip cstate="print"/>
          <a:stretch>
            <a:fillRect/>
          </a:stretch>
        </p:blipFill>
        <p:spPr>
          <a:xfrm>
            <a:off x="2071670" y="1571612"/>
            <a:ext cx="5357850" cy="2643206"/>
          </a:xfrm>
          <a:prstGeom prst="ellipse">
            <a:avLst/>
          </a:prstGeom>
          <a:ln>
            <a:noFill/>
          </a:ln>
          <a:effectLst>
            <a:softEdge rad="112500"/>
          </a:effectLst>
        </p:spPr>
      </p:pic>
      <p:sp>
        <p:nvSpPr>
          <p:cNvPr id="5" name="Rectangle 4"/>
          <p:cNvSpPr/>
          <p:nvPr/>
        </p:nvSpPr>
        <p:spPr>
          <a:xfrm>
            <a:off x="1571604" y="4821334"/>
            <a:ext cx="6286544" cy="110799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fontAlgn="auto">
              <a:spcAft>
                <a:spcPts val="0"/>
              </a:spcAft>
              <a:buFont typeface="Arial" pitchFamily="34" charset="0"/>
              <a:buNone/>
              <a:defRPr/>
            </a:pPr>
            <a:r>
              <a:rPr lang="ar-DZ" sz="6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عفاف </a:t>
            </a:r>
            <a:r>
              <a:rPr lang="ar-DZ" sz="6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بو</a:t>
            </a:r>
            <a:r>
              <a:rPr lang="ar-DZ" sz="6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 </a:t>
            </a:r>
            <a:r>
              <a:rPr lang="ar-DZ" sz="6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علوص</a:t>
            </a:r>
            <a:endParaRPr lang="fr-FR"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endParaRPr>
          </a:p>
        </p:txBody>
      </p:sp>
      <p:pic>
        <p:nvPicPr>
          <p:cNvPr id="6" name="Image 5" descr="téléchargement.jpg"/>
          <p:cNvPicPr>
            <a:picLocks noChangeAspect="1"/>
          </p:cNvPicPr>
          <p:nvPr/>
        </p:nvPicPr>
        <p:blipFill>
          <a:blip r:embed="rId2" cstate="print"/>
          <a:stretch>
            <a:fillRect/>
          </a:stretch>
        </p:blipFill>
        <p:spPr>
          <a:xfrm>
            <a:off x="2051720" y="1412776"/>
            <a:ext cx="5357850" cy="2643206"/>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1000" fill="hold"/>
                                        <p:tgtEl>
                                          <p:spTgt spid="6"/>
                                        </p:tgtEl>
                                        <p:attrNameLst>
                                          <p:attrName>ppt_w</p:attrName>
                                        </p:attrNameLst>
                                      </p:cBhvr>
                                      <p:tavLst>
                                        <p:tav tm="0">
                                          <p:val>
                                            <p:strVal val="#ppt_w*0.70"/>
                                          </p:val>
                                        </p:tav>
                                        <p:tav tm="100000">
                                          <p:val>
                                            <p:strVal val="#ppt_w"/>
                                          </p:val>
                                        </p:tav>
                                      </p:tavLst>
                                    </p:anim>
                                    <p:anim calcmode="lin" valueType="num">
                                      <p:cBhvr>
                                        <p:cTn id="26" dur="1000" fill="hold"/>
                                        <p:tgtEl>
                                          <p:spTgt spid="6"/>
                                        </p:tgtEl>
                                        <p:attrNameLst>
                                          <p:attrName>ppt_h</p:attrName>
                                        </p:attrNameLst>
                                      </p:cBhvr>
                                      <p:tavLst>
                                        <p:tav tm="0">
                                          <p:val>
                                            <p:strVal val="#ppt_h"/>
                                          </p:val>
                                        </p:tav>
                                        <p:tav tm="100000">
                                          <p:val>
                                            <p:strVal val="#ppt_h"/>
                                          </p:val>
                                        </p:tav>
                                      </p:tavLst>
                                    </p:anim>
                                    <p:animEffect transition="in" filter="fade">
                                      <p:cBhvr>
                                        <p:cTn id="2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28736"/>
          </a:xfr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ormAutofit/>
            <a:scene3d>
              <a:camera prst="orthographicFront"/>
              <a:lightRig rig="threePt" dir="t">
                <a:rot lat="0" lon="0" rev="4800000"/>
              </a:lightRig>
            </a:scene3d>
            <a:sp3d prstMaterial="matte">
              <a:bevelT w="50800" h="10160"/>
            </a:sp3d>
          </a:bodyPr>
          <a:lstStyle/>
          <a:p>
            <a:pPr rtl="1" fontAlgn="auto">
              <a:spcAft>
                <a:spcPts val="0"/>
              </a:spcAft>
              <a:defRPr/>
            </a:pPr>
            <a:r>
              <a:rPr lang="ar-DZ" dirty="0" smtClean="0"/>
              <a:t>الفــــــــــهرس</a:t>
            </a:r>
            <a:endParaRPr lang="fr-FR" dirty="0"/>
          </a:p>
        </p:txBody>
      </p:sp>
      <p:graphicFrame>
        <p:nvGraphicFramePr>
          <p:cNvPr id="6" name="Espace réservé du contenu 5"/>
          <p:cNvGraphicFramePr>
            <a:graphicFrameLocks noGrp="1"/>
          </p:cNvGraphicFramePr>
          <p:nvPr>
            <p:ph idx="1"/>
          </p:nvPr>
        </p:nvGraphicFramePr>
        <p:xfrm>
          <a:off x="842994" y="1500174"/>
          <a:ext cx="8229600" cy="1725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Espace réservé du contenu 5"/>
          <p:cNvGraphicFramePr>
            <a:graphicFrameLocks/>
          </p:cNvGraphicFramePr>
          <p:nvPr/>
        </p:nvGraphicFramePr>
        <p:xfrm>
          <a:off x="642942" y="2714620"/>
          <a:ext cx="8501090" cy="17256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 name="Espace réservé du contenu 5"/>
          <p:cNvGraphicFramePr>
            <a:graphicFrameLocks/>
          </p:cNvGraphicFramePr>
          <p:nvPr/>
        </p:nvGraphicFramePr>
        <p:xfrm>
          <a:off x="285720" y="5143512"/>
          <a:ext cx="8643966" cy="1725613"/>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11" name="Espace réservé du contenu 5"/>
          <p:cNvGraphicFramePr>
            <a:graphicFrameLocks/>
          </p:cNvGraphicFramePr>
          <p:nvPr/>
        </p:nvGraphicFramePr>
        <p:xfrm>
          <a:off x="500066" y="3929066"/>
          <a:ext cx="8501090" cy="1725613"/>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strips(downLeft)">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trips(downLeft)">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strips(downLeft)">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4" grpId="0">
        <p:bldAsOne/>
      </p:bldGraphic>
      <p:bldGraphic spid="5" grpId="0">
        <p:bldAsOne/>
      </p:bldGraphic>
      <p:bldGraphic spid="11"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0"/>
            <a:ext cx="9144000" cy="1408176"/>
          </a:xfr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ormAutofit fontScale="90000"/>
            <a:scene3d>
              <a:camera prst="orthographicFront"/>
              <a:lightRig rig="threePt" dir="t">
                <a:rot lat="0" lon="0" rev="4800000"/>
              </a:lightRig>
            </a:scene3d>
            <a:sp3d prstMaterial="matte">
              <a:bevelT w="50800" h="10160"/>
            </a:sp3d>
          </a:bodyPr>
          <a:lstStyle/>
          <a:p>
            <a:pPr rtl="1" fontAlgn="auto">
              <a:spcAft>
                <a:spcPts val="0"/>
              </a:spcAft>
              <a:defRPr/>
            </a:pPr>
            <a:r>
              <a:rPr lang="fr-FR" sz="4800" dirty="0" smtClean="0"/>
              <a:t/>
            </a:r>
            <a:br>
              <a:rPr lang="fr-FR" sz="4800" dirty="0" smtClean="0"/>
            </a:br>
            <a:r>
              <a:rPr lang="ar-TN" sz="6700" dirty="0" smtClean="0">
                <a:latin typeface="Andalus" pitchFamily="18" charset="-78"/>
                <a:cs typeface="Andalus" pitchFamily="18" charset="-78"/>
              </a:rPr>
              <a:t>مقدم</a:t>
            </a:r>
            <a:r>
              <a:rPr lang="ar-DZ" sz="6700" dirty="0" smtClean="0">
                <a:latin typeface="Andalus" pitchFamily="18" charset="-78"/>
                <a:cs typeface="Andalus" pitchFamily="18" charset="-78"/>
              </a:rPr>
              <a:t>ـــــ</a:t>
            </a:r>
            <a:r>
              <a:rPr lang="ar-DZ" sz="7200" dirty="0" smtClean="0">
                <a:latin typeface="Andalus" pitchFamily="18" charset="-78"/>
                <a:cs typeface="Andalus" pitchFamily="18" charset="-78"/>
              </a:rPr>
              <a:t>ــــــــ</a:t>
            </a:r>
            <a:r>
              <a:rPr lang="ar-DZ" sz="6700" dirty="0" smtClean="0">
                <a:latin typeface="Andalus" pitchFamily="18" charset="-78"/>
                <a:cs typeface="Andalus" pitchFamily="18" charset="-78"/>
              </a:rPr>
              <a:t>ـــ</a:t>
            </a:r>
            <a:r>
              <a:rPr lang="ar-TN" sz="6700" dirty="0" smtClean="0">
                <a:latin typeface="Andalus" pitchFamily="18" charset="-78"/>
                <a:cs typeface="Andalus" pitchFamily="18" charset="-78"/>
              </a:rPr>
              <a:t>ة</a:t>
            </a:r>
            <a:r>
              <a:rPr lang="fr-FR" sz="4800" dirty="0" smtClean="0"/>
              <a:t/>
            </a:r>
            <a:br>
              <a:rPr lang="fr-FR" sz="4800" dirty="0" smtClean="0"/>
            </a:br>
            <a:endParaRPr lang="fr-FR" dirty="0"/>
          </a:p>
        </p:txBody>
      </p:sp>
      <p:sp>
        <p:nvSpPr>
          <p:cNvPr id="3" name="Espace réservé du contenu 2"/>
          <p:cNvSpPr>
            <a:spLocks noGrp="1"/>
          </p:cNvSpPr>
          <p:nvPr>
            <p:ph idx="1"/>
          </p:nvPr>
        </p:nvSpPr>
        <p:spPr/>
        <p:txBody>
          <a:bodyPr/>
          <a:lstStyle/>
          <a:p>
            <a:pPr algn="just" rtl="1"/>
            <a:r>
              <a:rPr lang="ar-DZ" smtClean="0"/>
              <a:t>على مبدأ رصد حقوق الأشخاص ذوي الإعاقة من خلال القوانين و تحليل السياسات الدولية والعربية و الوطنية وإعادة تشكيلها لإعادة الاتفاقية الدولية لحقوق الأشخاص ذوي الإعاقة، فإننا سنتطرق لسياسة الإجتماعية في تونس </a:t>
            </a:r>
          </a:p>
          <a:p>
            <a:pPr algn="just" rtl="1">
              <a:buFont typeface="Arial" charset="0"/>
              <a:buNone/>
            </a:pPr>
            <a:r>
              <a:rPr lang="ar-DZ" smtClean="0"/>
              <a:t>   والحلول التي يمكن الوصول إليها لإعادة تشكيل هذه الإتفاقية.</a:t>
            </a:r>
            <a:endParaRPr lang="fr-F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Horizontal)">
                                      <p:cBhvr>
                                        <p:cTn id="14" dur="500"/>
                                        <p:tgtEl>
                                          <p:spTgt spid="3">
                                            <p:txEl>
                                              <p:pRg st="0" end="0"/>
                                            </p:txEl>
                                          </p:spTgt>
                                        </p:tgtEl>
                                      </p:cBhvr>
                                    </p:animEffect>
                                  </p:childTnLst>
                                </p:cTn>
                              </p:par>
                              <p:par>
                                <p:cTn id="15" presetID="16" presetClass="entr" presetSubtype="2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Diagram group"/>
          <p:cNvGrpSpPr/>
          <p:nvPr/>
        </p:nvGrpSpPr>
        <p:grpSpPr>
          <a:xfrm rot="16200000">
            <a:off x="5817838" y="1174376"/>
            <a:ext cx="857255" cy="508720"/>
            <a:chOff x="3733706" y="1950223"/>
            <a:chExt cx="1510013" cy="508720"/>
          </a:xfrm>
          <a:scene3d>
            <a:camera prst="perspectiveLeft" zoom="91000"/>
            <a:lightRig rig="threePt" dir="t">
              <a:rot lat="0" lon="0" rev="20640000"/>
            </a:lightRig>
          </a:scene3d>
        </p:grpSpPr>
        <p:sp>
          <p:nvSpPr>
            <p:cNvPr id="119" name="Flèche gauche 118"/>
            <p:cNvSpPr/>
            <p:nvPr/>
          </p:nvSpPr>
          <p:spPr>
            <a:xfrm rot="19500000">
              <a:off x="3733706" y="1950223"/>
              <a:ext cx="1510013" cy="508720"/>
            </a:xfrm>
            <a:prstGeom prst="leftArrow">
              <a:avLst>
                <a:gd name="adj1" fmla="val 60000"/>
                <a:gd name="adj2" fmla="val 50000"/>
              </a:avLst>
            </a:prstGeom>
            <a:sp3d z="-211800">
              <a:bevelT w="40600" h="20600" prst="relaxedInset"/>
            </a:sp3d>
          </p:spPr>
          <p:style>
            <a:lnRef idx="0">
              <a:schemeClr val="accent1">
                <a:tint val="60000"/>
                <a:hueOff val="0"/>
                <a:satOff val="0"/>
                <a:lumOff val="0"/>
                <a:alphaOff val="0"/>
              </a:schemeClr>
            </a:lnRef>
            <a:fillRef idx="1">
              <a:schemeClr val="accent1">
                <a:tint val="60000"/>
                <a:hueOff val="0"/>
                <a:satOff val="0"/>
                <a:lumOff val="0"/>
                <a:alphaOff val="0"/>
              </a:schemeClr>
            </a:fillRef>
            <a:effectRef idx="2">
              <a:schemeClr val="accent1">
                <a:tint val="60000"/>
                <a:hueOff val="0"/>
                <a:satOff val="0"/>
                <a:lumOff val="0"/>
                <a:alphaOff val="0"/>
              </a:schemeClr>
            </a:effectRef>
            <a:fontRef idx="minor"/>
          </p:style>
        </p:sp>
      </p:grpSp>
      <p:grpSp>
        <p:nvGrpSpPr>
          <p:cNvPr id="120" name="Diagram group"/>
          <p:cNvGrpSpPr/>
          <p:nvPr/>
        </p:nvGrpSpPr>
        <p:grpSpPr>
          <a:xfrm>
            <a:off x="5857884" y="1643050"/>
            <a:ext cx="3357554" cy="1356588"/>
            <a:chOff x="4240140" y="1063372"/>
            <a:chExt cx="1695735" cy="1356588"/>
          </a:xfrm>
          <a:solidFill>
            <a:schemeClr val="accent1">
              <a:lumMod val="20000"/>
              <a:lumOff val="80000"/>
            </a:schemeClr>
          </a:solidFill>
          <a:scene3d>
            <a:camera prst="perspectiveLeft" zoom="91000"/>
            <a:lightRig rig="threePt" dir="t">
              <a:rot lat="0" lon="0" rev="20640000"/>
            </a:lightRig>
          </a:scene3d>
        </p:grpSpPr>
        <p:grpSp>
          <p:nvGrpSpPr>
            <p:cNvPr id="121" name="Groupe 83"/>
            <p:cNvGrpSpPr/>
            <p:nvPr/>
          </p:nvGrpSpPr>
          <p:grpSpPr>
            <a:xfrm>
              <a:off x="4240140" y="1063372"/>
              <a:ext cx="1695735" cy="1356588"/>
              <a:chOff x="4240140" y="1063372"/>
              <a:chExt cx="1695735" cy="1356588"/>
            </a:xfrm>
            <a:grpFill/>
          </p:grpSpPr>
          <p:sp>
            <p:nvSpPr>
              <p:cNvPr id="122" name="Rectangle à coins arrondis 121"/>
              <p:cNvSpPr/>
              <p:nvPr/>
            </p:nvSpPr>
            <p:spPr>
              <a:xfrm>
                <a:off x="4240140" y="1063372"/>
                <a:ext cx="1695735" cy="1356588"/>
              </a:xfrm>
              <a:prstGeom prst="roundRect">
                <a:avLst>
                  <a:gd name="adj" fmla="val 10000"/>
                </a:avLst>
              </a:prstGeom>
              <a:sp3d>
                <a:bevelT prst="angle"/>
              </a:sp3d>
            </p:spPr>
            <p:style>
              <a:lnRef idx="1">
                <a:schemeClr val="accent1"/>
              </a:lnRef>
              <a:fillRef idx="2">
                <a:schemeClr val="accent1"/>
              </a:fillRef>
              <a:effectRef idx="1">
                <a:schemeClr val="accent1"/>
              </a:effectRef>
              <a:fontRef idx="minor">
                <a:schemeClr val="dk1"/>
              </a:fontRef>
            </p:style>
          </p:sp>
          <p:sp>
            <p:nvSpPr>
              <p:cNvPr id="123" name="Rectangle 122"/>
              <p:cNvSpPr/>
              <p:nvPr/>
            </p:nvSpPr>
            <p:spPr>
              <a:xfrm>
                <a:off x="4279873" y="1103105"/>
                <a:ext cx="1616269" cy="1277122"/>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78105" tIns="78105" rIns="78105" bIns="78105" numCol="1" spcCol="1270" anchor="ctr" anchorCtr="0">
                <a:noAutofit/>
              </a:bodyPr>
              <a:lstStyle/>
              <a:p>
                <a:pPr lvl="0" algn="ctr" defTabSz="1822450">
                  <a:lnSpc>
                    <a:spcPct val="90000"/>
                  </a:lnSpc>
                  <a:spcBef>
                    <a:spcPct val="0"/>
                  </a:spcBef>
                  <a:spcAft>
                    <a:spcPct val="35000"/>
                  </a:spcAft>
                </a:pPr>
                <a:endParaRPr lang="fr-FR" sz="4100" kern="1200"/>
              </a:p>
            </p:txBody>
          </p:sp>
        </p:grpSp>
      </p:grpSp>
      <p:sp>
        <p:nvSpPr>
          <p:cNvPr id="124" name="Rectangle 123"/>
          <p:cNvSpPr/>
          <p:nvPr/>
        </p:nvSpPr>
        <p:spPr>
          <a:xfrm>
            <a:off x="6143637" y="1785926"/>
            <a:ext cx="2857520" cy="1107996"/>
          </a:xfrm>
          <a:prstGeom prst="rect">
            <a:avLst/>
          </a:prstGeom>
          <a:scene3d>
            <a:camera prst="orthographicFront"/>
            <a:lightRig rig="threePt" dir="t"/>
          </a:scene3d>
          <a:sp3d>
            <a:bevelT prst="angle"/>
          </a:sp3d>
        </p:spPr>
        <p:txBody>
          <a:bodyPr wrap="square">
            <a:spAutoFit/>
          </a:bodyPr>
          <a:lstStyle/>
          <a:p>
            <a:pPr lvl="0" algn="r" rtl="1"/>
            <a:r>
              <a:rPr lang="ar-DZ" sz="2400" b="1" dirty="0" smtClean="0">
                <a:solidFill>
                  <a:srgbClr val="C00000"/>
                </a:solidFill>
                <a:cs typeface="+mj-cs"/>
              </a:rPr>
              <a:t>          </a:t>
            </a:r>
            <a:r>
              <a:rPr lang="ar-TN" sz="2400" b="1" dirty="0" smtClean="0">
                <a:solidFill>
                  <a:srgbClr val="C00000"/>
                </a:solidFill>
                <a:cs typeface="+mj-cs"/>
              </a:rPr>
              <a:t>البعد الأول</a:t>
            </a:r>
            <a:endParaRPr lang="ar-DZ" sz="2400" b="1" dirty="0" smtClean="0">
              <a:solidFill>
                <a:srgbClr val="C00000"/>
              </a:solidFill>
              <a:cs typeface="+mj-cs"/>
            </a:endParaRPr>
          </a:p>
          <a:p>
            <a:pPr algn="r" rtl="1"/>
            <a:r>
              <a:rPr lang="ar-TN" sz="2400" b="1" dirty="0" smtClean="0">
                <a:solidFill>
                  <a:srgbClr val="C00000"/>
                </a:solidFill>
                <a:cs typeface="+mj-cs"/>
              </a:rPr>
              <a:t>الحقوق الاجتماعية العامة</a:t>
            </a:r>
            <a:endParaRPr lang="fr-FR" sz="2400" b="1" dirty="0" smtClean="0">
              <a:solidFill>
                <a:srgbClr val="C00000"/>
              </a:solidFill>
              <a:cs typeface="+mj-cs"/>
            </a:endParaRPr>
          </a:p>
          <a:p>
            <a:pPr lvl="0" algn="r"/>
            <a:endParaRPr lang="ar-DZ" dirty="0" smtClean="0"/>
          </a:p>
        </p:txBody>
      </p:sp>
      <p:grpSp>
        <p:nvGrpSpPr>
          <p:cNvPr id="125" name="Diagram group"/>
          <p:cNvGrpSpPr/>
          <p:nvPr/>
        </p:nvGrpSpPr>
        <p:grpSpPr>
          <a:xfrm rot="16200000">
            <a:off x="4290576" y="2353103"/>
            <a:ext cx="2786081" cy="508720"/>
            <a:chOff x="3610438" y="1950223"/>
            <a:chExt cx="1510013" cy="508720"/>
          </a:xfrm>
          <a:scene3d>
            <a:camera prst="perspectiveLeft" zoom="91000"/>
            <a:lightRig rig="threePt" dir="t">
              <a:rot lat="0" lon="0" rev="20640000"/>
            </a:lightRig>
          </a:scene3d>
        </p:grpSpPr>
        <p:sp>
          <p:nvSpPr>
            <p:cNvPr id="126" name="Flèche gauche 125"/>
            <p:cNvSpPr/>
            <p:nvPr/>
          </p:nvSpPr>
          <p:spPr>
            <a:xfrm rot="19500000">
              <a:off x="3610438" y="1950223"/>
              <a:ext cx="1510013" cy="508720"/>
            </a:xfrm>
            <a:prstGeom prst="leftArrow">
              <a:avLst>
                <a:gd name="adj1" fmla="val 60000"/>
                <a:gd name="adj2" fmla="val 50000"/>
              </a:avLst>
            </a:prstGeom>
            <a:sp3d z="-211800">
              <a:bevelT w="40600" h="20600" prst="relaxedInset"/>
            </a:sp3d>
          </p:spPr>
          <p:style>
            <a:lnRef idx="0">
              <a:schemeClr val="accent1">
                <a:tint val="60000"/>
                <a:hueOff val="0"/>
                <a:satOff val="0"/>
                <a:lumOff val="0"/>
                <a:alphaOff val="0"/>
              </a:schemeClr>
            </a:lnRef>
            <a:fillRef idx="1">
              <a:schemeClr val="accent1">
                <a:tint val="60000"/>
                <a:hueOff val="0"/>
                <a:satOff val="0"/>
                <a:lumOff val="0"/>
                <a:alphaOff val="0"/>
              </a:schemeClr>
            </a:fillRef>
            <a:effectRef idx="2">
              <a:schemeClr val="accent1">
                <a:tint val="60000"/>
                <a:hueOff val="0"/>
                <a:satOff val="0"/>
                <a:lumOff val="0"/>
                <a:alphaOff val="0"/>
              </a:schemeClr>
            </a:effectRef>
            <a:fontRef idx="minor"/>
          </p:style>
        </p:sp>
      </p:grpSp>
      <p:grpSp>
        <p:nvGrpSpPr>
          <p:cNvPr id="127" name="Diagram group"/>
          <p:cNvGrpSpPr/>
          <p:nvPr/>
        </p:nvGrpSpPr>
        <p:grpSpPr>
          <a:xfrm>
            <a:off x="6072198" y="3429000"/>
            <a:ext cx="3071834" cy="1356588"/>
            <a:chOff x="4240140" y="1063372"/>
            <a:chExt cx="1695735" cy="1356588"/>
          </a:xfrm>
          <a:solidFill>
            <a:schemeClr val="accent2">
              <a:lumMod val="20000"/>
              <a:lumOff val="80000"/>
            </a:schemeClr>
          </a:solidFill>
          <a:scene3d>
            <a:camera prst="perspectiveLeft" zoom="91000"/>
            <a:lightRig rig="threePt" dir="t">
              <a:rot lat="0" lon="0" rev="20640000"/>
            </a:lightRig>
          </a:scene3d>
        </p:grpSpPr>
        <p:grpSp>
          <p:nvGrpSpPr>
            <p:cNvPr id="128" name="Groupe 99"/>
            <p:cNvGrpSpPr/>
            <p:nvPr/>
          </p:nvGrpSpPr>
          <p:grpSpPr>
            <a:xfrm>
              <a:off x="4240140" y="1063372"/>
              <a:ext cx="1695735" cy="1356588"/>
              <a:chOff x="4240140" y="1063372"/>
              <a:chExt cx="1695735" cy="1356588"/>
            </a:xfrm>
            <a:grpFill/>
          </p:grpSpPr>
          <p:sp>
            <p:nvSpPr>
              <p:cNvPr id="129" name="Rectangle à coins arrondis 128"/>
              <p:cNvSpPr/>
              <p:nvPr/>
            </p:nvSpPr>
            <p:spPr>
              <a:xfrm>
                <a:off x="4240140" y="1063372"/>
                <a:ext cx="1695735" cy="1356588"/>
              </a:xfrm>
              <a:prstGeom prst="roundRect">
                <a:avLst>
                  <a:gd name="adj" fmla="val 10000"/>
                </a:avLst>
              </a:prstGeom>
              <a:sp3d>
                <a:bevelT prst="angle"/>
              </a:sp3d>
            </p:spPr>
            <p:style>
              <a:lnRef idx="1">
                <a:schemeClr val="accent1"/>
              </a:lnRef>
              <a:fillRef idx="2">
                <a:schemeClr val="accent1"/>
              </a:fillRef>
              <a:effectRef idx="1">
                <a:schemeClr val="accent1"/>
              </a:effectRef>
              <a:fontRef idx="minor">
                <a:schemeClr val="dk1"/>
              </a:fontRef>
            </p:style>
          </p:sp>
          <p:sp>
            <p:nvSpPr>
              <p:cNvPr id="130" name="Rectangle 129"/>
              <p:cNvSpPr/>
              <p:nvPr/>
            </p:nvSpPr>
            <p:spPr>
              <a:xfrm>
                <a:off x="4279873" y="1103105"/>
                <a:ext cx="1616269" cy="1277122"/>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78105" tIns="78105" rIns="78105" bIns="78105" numCol="1" spcCol="1270" anchor="ctr" anchorCtr="0">
                <a:noAutofit/>
              </a:bodyPr>
              <a:lstStyle/>
              <a:p>
                <a:pPr lvl="0" algn="ctr" defTabSz="1822450">
                  <a:lnSpc>
                    <a:spcPct val="90000"/>
                  </a:lnSpc>
                  <a:spcBef>
                    <a:spcPct val="0"/>
                  </a:spcBef>
                  <a:spcAft>
                    <a:spcPct val="35000"/>
                  </a:spcAft>
                </a:pPr>
                <a:endParaRPr lang="fr-FR" sz="4100" kern="1200" dirty="0"/>
              </a:p>
            </p:txBody>
          </p:sp>
        </p:grpSp>
      </p:grpSp>
      <p:sp>
        <p:nvSpPr>
          <p:cNvPr id="131" name="Rectangle 130"/>
          <p:cNvSpPr/>
          <p:nvPr/>
        </p:nvSpPr>
        <p:spPr>
          <a:xfrm>
            <a:off x="7021685" y="3643314"/>
            <a:ext cx="1265091" cy="461665"/>
          </a:xfrm>
          <a:prstGeom prst="rect">
            <a:avLst/>
          </a:prstGeom>
        </p:spPr>
        <p:txBody>
          <a:bodyPr wrap="none">
            <a:spAutoFit/>
          </a:bodyPr>
          <a:lstStyle/>
          <a:p>
            <a:pPr lvl="0" algn="ctr" rtl="1"/>
            <a:r>
              <a:rPr lang="ar-TN" sz="2400" b="1" dirty="0" smtClean="0">
                <a:solidFill>
                  <a:srgbClr val="C00000"/>
                </a:solidFill>
                <a:cs typeface="+mj-cs"/>
              </a:rPr>
              <a:t>البعد الثاني</a:t>
            </a:r>
            <a:endParaRPr lang="fr-FR" sz="2400" b="1" dirty="0">
              <a:solidFill>
                <a:srgbClr val="C00000"/>
              </a:solidFill>
              <a:cs typeface="+mj-cs"/>
            </a:endParaRPr>
          </a:p>
        </p:txBody>
      </p:sp>
      <p:sp>
        <p:nvSpPr>
          <p:cNvPr id="132" name="Rectangle 131"/>
          <p:cNvSpPr/>
          <p:nvPr/>
        </p:nvSpPr>
        <p:spPr>
          <a:xfrm>
            <a:off x="6802003" y="4071942"/>
            <a:ext cx="1984839" cy="461665"/>
          </a:xfrm>
          <a:prstGeom prst="rect">
            <a:avLst/>
          </a:prstGeom>
        </p:spPr>
        <p:txBody>
          <a:bodyPr wrap="none">
            <a:spAutoFit/>
          </a:bodyPr>
          <a:lstStyle/>
          <a:p>
            <a:pPr lvl="0" algn="r" rtl="1"/>
            <a:r>
              <a:rPr lang="ar-TN" sz="2400" b="1" dirty="0" smtClean="0">
                <a:solidFill>
                  <a:srgbClr val="C00000"/>
                </a:solidFill>
                <a:cs typeface="+mj-cs"/>
              </a:rPr>
              <a:t>الوقاية من الإعاقة</a:t>
            </a:r>
            <a:endParaRPr lang="fr-FR" sz="2400" b="1" dirty="0">
              <a:solidFill>
                <a:srgbClr val="C00000"/>
              </a:solidFill>
              <a:cs typeface="+mj-cs"/>
            </a:endParaRPr>
          </a:p>
        </p:txBody>
      </p:sp>
      <p:grpSp>
        <p:nvGrpSpPr>
          <p:cNvPr id="135" name="Diagram group"/>
          <p:cNvGrpSpPr/>
          <p:nvPr/>
        </p:nvGrpSpPr>
        <p:grpSpPr>
          <a:xfrm rot="18257985">
            <a:off x="2499244" y="3283795"/>
            <a:ext cx="4241049" cy="508720"/>
            <a:chOff x="3645397" y="1623468"/>
            <a:chExt cx="1510013" cy="508720"/>
          </a:xfrm>
          <a:scene3d>
            <a:camera prst="perspectiveLeft" zoom="91000"/>
            <a:lightRig rig="threePt" dir="t">
              <a:rot lat="0" lon="0" rev="20640000"/>
            </a:lightRig>
          </a:scene3d>
        </p:grpSpPr>
        <p:sp>
          <p:nvSpPr>
            <p:cNvPr id="136" name="Flèche gauche 135"/>
            <p:cNvSpPr/>
            <p:nvPr/>
          </p:nvSpPr>
          <p:spPr>
            <a:xfrm rot="19500000">
              <a:off x="3645397" y="1623468"/>
              <a:ext cx="1510013" cy="508720"/>
            </a:xfrm>
            <a:prstGeom prst="leftArrow">
              <a:avLst>
                <a:gd name="adj1" fmla="val 60000"/>
                <a:gd name="adj2" fmla="val 50000"/>
              </a:avLst>
            </a:prstGeom>
            <a:sp3d z="-211800">
              <a:bevelT w="40600" h="20600" prst="relaxedInset"/>
            </a:sp3d>
          </p:spPr>
          <p:style>
            <a:lnRef idx="0">
              <a:schemeClr val="accent1">
                <a:tint val="60000"/>
                <a:hueOff val="0"/>
                <a:satOff val="0"/>
                <a:lumOff val="0"/>
                <a:alphaOff val="0"/>
              </a:schemeClr>
            </a:lnRef>
            <a:fillRef idx="1">
              <a:schemeClr val="accent1">
                <a:tint val="60000"/>
                <a:hueOff val="0"/>
                <a:satOff val="0"/>
                <a:lumOff val="0"/>
                <a:alphaOff val="0"/>
              </a:schemeClr>
            </a:fillRef>
            <a:effectRef idx="2">
              <a:schemeClr val="accent1">
                <a:tint val="60000"/>
                <a:hueOff val="0"/>
                <a:satOff val="0"/>
                <a:lumOff val="0"/>
                <a:alphaOff val="0"/>
              </a:schemeClr>
            </a:effectRef>
            <a:fontRef idx="minor"/>
          </p:style>
        </p:sp>
      </p:grpSp>
      <p:grpSp>
        <p:nvGrpSpPr>
          <p:cNvPr id="137" name="Diagram group"/>
          <p:cNvGrpSpPr/>
          <p:nvPr/>
        </p:nvGrpSpPr>
        <p:grpSpPr>
          <a:xfrm>
            <a:off x="2143108" y="5357826"/>
            <a:ext cx="5072098" cy="1214446"/>
            <a:chOff x="160123" y="1063372"/>
            <a:chExt cx="1695735" cy="1356588"/>
          </a:xfrm>
          <a:scene3d>
            <a:camera prst="perspectiveLeft" zoom="91000"/>
            <a:lightRig rig="threePt" dir="t">
              <a:rot lat="0" lon="0" rev="20640000"/>
            </a:lightRig>
          </a:scene3d>
        </p:grpSpPr>
        <p:grpSp>
          <p:nvGrpSpPr>
            <p:cNvPr id="138" name="Groupe 91"/>
            <p:cNvGrpSpPr/>
            <p:nvPr/>
          </p:nvGrpSpPr>
          <p:grpSpPr>
            <a:xfrm>
              <a:off x="160123" y="1063372"/>
              <a:ext cx="1695735" cy="1356588"/>
              <a:chOff x="160123" y="1063372"/>
              <a:chExt cx="1695735" cy="1356588"/>
            </a:xfrm>
          </p:grpSpPr>
          <p:sp>
            <p:nvSpPr>
              <p:cNvPr id="139" name="Rectangle à coins arrondis 138"/>
              <p:cNvSpPr/>
              <p:nvPr/>
            </p:nvSpPr>
            <p:spPr>
              <a:xfrm>
                <a:off x="160123" y="1063372"/>
                <a:ext cx="1695735" cy="1356588"/>
              </a:xfrm>
              <a:prstGeom prst="roundRect">
                <a:avLst>
                  <a:gd name="adj" fmla="val 10000"/>
                </a:avLst>
              </a:prstGeom>
              <a:sp3d>
                <a:bevelT prst="angle"/>
              </a:sp3d>
            </p:spPr>
            <p:style>
              <a:lnRef idx="1">
                <a:schemeClr val="accent1"/>
              </a:lnRef>
              <a:fillRef idx="2">
                <a:schemeClr val="accent1"/>
              </a:fillRef>
              <a:effectRef idx="1">
                <a:schemeClr val="accent1"/>
              </a:effectRef>
              <a:fontRef idx="minor">
                <a:schemeClr val="dk1"/>
              </a:fontRef>
            </p:style>
          </p:sp>
          <p:sp>
            <p:nvSpPr>
              <p:cNvPr id="140" name="Rectangle 139"/>
              <p:cNvSpPr/>
              <p:nvPr/>
            </p:nvSpPr>
            <p:spPr>
              <a:xfrm>
                <a:off x="199856" y="1103105"/>
                <a:ext cx="1616269" cy="1277122"/>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78105" tIns="78105" rIns="78105" bIns="78105" numCol="1" spcCol="1270" anchor="ctr" anchorCtr="0">
                <a:noAutofit/>
              </a:bodyPr>
              <a:lstStyle/>
              <a:p>
                <a:pPr lvl="0" algn="ctr" defTabSz="1822450">
                  <a:lnSpc>
                    <a:spcPct val="90000"/>
                  </a:lnSpc>
                  <a:spcBef>
                    <a:spcPct val="0"/>
                  </a:spcBef>
                  <a:spcAft>
                    <a:spcPct val="35000"/>
                  </a:spcAft>
                </a:pPr>
                <a:endParaRPr lang="fr-FR" sz="4100" kern="1200"/>
              </a:p>
            </p:txBody>
          </p:sp>
        </p:grpSp>
      </p:grpSp>
      <p:sp>
        <p:nvSpPr>
          <p:cNvPr id="141" name="Rectangle 140"/>
          <p:cNvSpPr/>
          <p:nvPr/>
        </p:nvSpPr>
        <p:spPr>
          <a:xfrm>
            <a:off x="4286248" y="5500702"/>
            <a:ext cx="1257075" cy="461665"/>
          </a:xfrm>
          <a:prstGeom prst="rect">
            <a:avLst/>
          </a:prstGeom>
        </p:spPr>
        <p:txBody>
          <a:bodyPr wrap="none">
            <a:spAutoFit/>
          </a:bodyPr>
          <a:lstStyle/>
          <a:p>
            <a:pPr lvl="0"/>
            <a:r>
              <a:rPr lang="ar-TN" sz="2400" b="1" dirty="0" smtClean="0">
                <a:solidFill>
                  <a:srgbClr val="C00000"/>
                </a:solidFill>
                <a:cs typeface="+mj-cs"/>
              </a:rPr>
              <a:t>البعد الثالث</a:t>
            </a:r>
            <a:endParaRPr lang="fr-FR" sz="2400" b="1" dirty="0">
              <a:solidFill>
                <a:srgbClr val="C00000"/>
              </a:solidFill>
              <a:cs typeface="+mj-cs"/>
            </a:endParaRPr>
          </a:p>
        </p:txBody>
      </p:sp>
      <p:sp>
        <p:nvSpPr>
          <p:cNvPr id="142" name="Rectangle 141"/>
          <p:cNvSpPr/>
          <p:nvPr/>
        </p:nvSpPr>
        <p:spPr>
          <a:xfrm>
            <a:off x="2848585" y="5896293"/>
            <a:ext cx="4009431" cy="461665"/>
          </a:xfrm>
          <a:prstGeom prst="rect">
            <a:avLst/>
          </a:prstGeom>
        </p:spPr>
        <p:txBody>
          <a:bodyPr wrap="none">
            <a:spAutoFit/>
          </a:bodyPr>
          <a:lstStyle/>
          <a:p>
            <a:pPr lvl="0" algn="r" rtl="1"/>
            <a:r>
              <a:rPr lang="ar-TN" sz="2400" b="1" dirty="0" smtClean="0">
                <a:solidFill>
                  <a:srgbClr val="C00000"/>
                </a:solidFill>
                <a:cs typeface="+mj-cs"/>
              </a:rPr>
              <a:t>الإجراءات الخاصة للوقاية داخل المحيط</a:t>
            </a:r>
            <a:endParaRPr lang="fr-FR" sz="2400" b="1" dirty="0">
              <a:solidFill>
                <a:srgbClr val="C00000"/>
              </a:solidFill>
              <a:cs typeface="+mj-cs"/>
            </a:endParaRPr>
          </a:p>
        </p:txBody>
      </p:sp>
      <p:grpSp>
        <p:nvGrpSpPr>
          <p:cNvPr id="152" name="Diagram group"/>
          <p:cNvGrpSpPr/>
          <p:nvPr/>
        </p:nvGrpSpPr>
        <p:grpSpPr>
          <a:xfrm>
            <a:off x="2756430" y="1097306"/>
            <a:ext cx="1285883" cy="508720"/>
            <a:chOff x="3839539" y="1261603"/>
            <a:chExt cx="1510013" cy="508720"/>
          </a:xfrm>
          <a:scene3d>
            <a:camera prst="perspectiveLeft" zoom="91000"/>
            <a:lightRig rig="threePt" dir="t">
              <a:rot lat="0" lon="0" rev="20640000"/>
            </a:lightRig>
          </a:scene3d>
        </p:grpSpPr>
        <p:sp>
          <p:nvSpPr>
            <p:cNvPr id="153" name="Flèche gauche 152"/>
            <p:cNvSpPr/>
            <p:nvPr/>
          </p:nvSpPr>
          <p:spPr>
            <a:xfrm rot="19500000">
              <a:off x="3839539" y="1261603"/>
              <a:ext cx="1510013" cy="508720"/>
            </a:xfrm>
            <a:prstGeom prst="leftArrow">
              <a:avLst>
                <a:gd name="adj1" fmla="val 60000"/>
                <a:gd name="adj2" fmla="val 50000"/>
              </a:avLst>
            </a:prstGeom>
            <a:sp3d z="-211800">
              <a:bevelT w="40600" h="20600" prst="relaxedInset"/>
            </a:sp3d>
          </p:spPr>
          <p:style>
            <a:lnRef idx="0">
              <a:schemeClr val="accent1">
                <a:tint val="60000"/>
                <a:hueOff val="0"/>
                <a:satOff val="0"/>
                <a:lumOff val="0"/>
                <a:alphaOff val="0"/>
              </a:schemeClr>
            </a:lnRef>
            <a:fillRef idx="1">
              <a:schemeClr val="accent1">
                <a:tint val="60000"/>
                <a:hueOff val="0"/>
                <a:satOff val="0"/>
                <a:lumOff val="0"/>
                <a:alphaOff val="0"/>
              </a:schemeClr>
            </a:fillRef>
            <a:effectRef idx="2">
              <a:schemeClr val="accent1">
                <a:tint val="60000"/>
                <a:hueOff val="0"/>
                <a:satOff val="0"/>
                <a:lumOff val="0"/>
                <a:alphaOff val="0"/>
              </a:schemeClr>
            </a:effectRef>
            <a:fontRef idx="minor"/>
          </p:style>
        </p:sp>
      </p:grpSp>
      <p:grpSp>
        <p:nvGrpSpPr>
          <p:cNvPr id="154" name="Diagram group"/>
          <p:cNvGrpSpPr/>
          <p:nvPr/>
        </p:nvGrpSpPr>
        <p:grpSpPr>
          <a:xfrm>
            <a:off x="-214346" y="1571612"/>
            <a:ext cx="3357586" cy="1356588"/>
            <a:chOff x="2200132" y="1411"/>
            <a:chExt cx="1695735" cy="1356588"/>
          </a:xfrm>
          <a:scene3d>
            <a:camera prst="perspectiveLeft" zoom="91000"/>
            <a:lightRig rig="threePt" dir="t">
              <a:rot lat="0" lon="0" rev="20640000"/>
            </a:lightRig>
          </a:scene3d>
        </p:grpSpPr>
        <p:grpSp>
          <p:nvGrpSpPr>
            <p:cNvPr id="155" name="Groupe 87"/>
            <p:cNvGrpSpPr/>
            <p:nvPr/>
          </p:nvGrpSpPr>
          <p:grpSpPr>
            <a:xfrm>
              <a:off x="2200132" y="1411"/>
              <a:ext cx="1695735" cy="1356588"/>
              <a:chOff x="2200132" y="1411"/>
              <a:chExt cx="1695735" cy="1356588"/>
            </a:xfrm>
          </p:grpSpPr>
          <p:sp>
            <p:nvSpPr>
              <p:cNvPr id="156" name="Rectangle à coins arrondis 155"/>
              <p:cNvSpPr/>
              <p:nvPr/>
            </p:nvSpPr>
            <p:spPr>
              <a:xfrm>
                <a:off x="2200132" y="1411"/>
                <a:ext cx="1695735" cy="1356588"/>
              </a:xfrm>
              <a:prstGeom prst="roundRect">
                <a:avLst>
                  <a:gd name="adj" fmla="val 10000"/>
                </a:avLst>
              </a:prstGeom>
              <a:sp3d>
                <a:bevelT prst="angle"/>
              </a:sp3d>
            </p:spPr>
            <p:style>
              <a:lnRef idx="1">
                <a:schemeClr val="accent1"/>
              </a:lnRef>
              <a:fillRef idx="2">
                <a:schemeClr val="accent1"/>
              </a:fillRef>
              <a:effectRef idx="1">
                <a:schemeClr val="accent1"/>
              </a:effectRef>
              <a:fontRef idx="minor">
                <a:schemeClr val="dk1"/>
              </a:fontRef>
            </p:style>
          </p:sp>
          <p:sp>
            <p:nvSpPr>
              <p:cNvPr id="157" name="Rectangle 156"/>
              <p:cNvSpPr/>
              <p:nvPr/>
            </p:nvSpPr>
            <p:spPr>
              <a:xfrm>
                <a:off x="2239865" y="41144"/>
                <a:ext cx="1616269" cy="1277122"/>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78105" tIns="78105" rIns="78105" bIns="78105" numCol="1" spcCol="1270" anchor="ctr" anchorCtr="0">
                <a:noAutofit/>
              </a:bodyPr>
              <a:lstStyle/>
              <a:p>
                <a:pPr lvl="0" algn="ctr" defTabSz="1822450">
                  <a:lnSpc>
                    <a:spcPct val="90000"/>
                  </a:lnSpc>
                  <a:spcBef>
                    <a:spcPct val="0"/>
                  </a:spcBef>
                  <a:spcAft>
                    <a:spcPct val="35000"/>
                  </a:spcAft>
                </a:pPr>
                <a:endParaRPr lang="fr-FR" sz="4100" kern="1200"/>
              </a:p>
            </p:txBody>
          </p:sp>
        </p:grpSp>
      </p:grpSp>
      <p:sp>
        <p:nvSpPr>
          <p:cNvPr id="158" name="Rectangle 157"/>
          <p:cNvSpPr/>
          <p:nvPr/>
        </p:nvSpPr>
        <p:spPr>
          <a:xfrm>
            <a:off x="785786" y="1714488"/>
            <a:ext cx="1556836" cy="461665"/>
          </a:xfrm>
          <a:prstGeom prst="rect">
            <a:avLst/>
          </a:prstGeom>
        </p:spPr>
        <p:txBody>
          <a:bodyPr wrap="none">
            <a:spAutoFit/>
          </a:bodyPr>
          <a:lstStyle/>
          <a:p>
            <a:pPr lvl="0"/>
            <a:r>
              <a:rPr lang="ar-TN" sz="2400" b="1" dirty="0" smtClean="0">
                <a:solidFill>
                  <a:srgbClr val="C00000"/>
                </a:solidFill>
                <a:cs typeface="+mj-cs"/>
              </a:rPr>
              <a:t>البعد </a:t>
            </a:r>
            <a:r>
              <a:rPr lang="ar-TN" sz="2400" b="1" dirty="0" smtClean="0">
                <a:solidFill>
                  <a:srgbClr val="C00000"/>
                </a:solidFill>
                <a:latin typeface="Times New Roman" pitchFamily="18" charset="0"/>
                <a:cs typeface="+mj-cs"/>
              </a:rPr>
              <a:t>الخامس </a:t>
            </a:r>
            <a:endParaRPr lang="fr-FR" sz="2400" b="1" dirty="0">
              <a:solidFill>
                <a:srgbClr val="C00000"/>
              </a:solidFill>
              <a:cs typeface="+mj-cs"/>
            </a:endParaRPr>
          </a:p>
        </p:txBody>
      </p:sp>
      <p:sp>
        <p:nvSpPr>
          <p:cNvPr id="159" name="Rectangle 158"/>
          <p:cNvSpPr/>
          <p:nvPr/>
        </p:nvSpPr>
        <p:spPr>
          <a:xfrm>
            <a:off x="571472" y="2143116"/>
            <a:ext cx="1967205" cy="461665"/>
          </a:xfrm>
          <a:prstGeom prst="rect">
            <a:avLst/>
          </a:prstGeom>
        </p:spPr>
        <p:txBody>
          <a:bodyPr wrap="none">
            <a:spAutoFit/>
          </a:bodyPr>
          <a:lstStyle/>
          <a:p>
            <a:pPr lvl="0" algn="ctr" rtl="1"/>
            <a:r>
              <a:rPr lang="ar-TN" sz="2400" b="1" dirty="0" smtClean="0">
                <a:solidFill>
                  <a:srgbClr val="C00000"/>
                </a:solidFill>
                <a:cs typeface="+mj-cs"/>
              </a:rPr>
              <a:t>الإدماج الاجتماعي</a:t>
            </a:r>
            <a:endParaRPr lang="fr-FR" sz="2400" b="1" dirty="0">
              <a:solidFill>
                <a:srgbClr val="C00000"/>
              </a:solidFill>
              <a:cs typeface="+mj-cs"/>
            </a:endParaRPr>
          </a:p>
        </p:txBody>
      </p:sp>
      <p:sp>
        <p:nvSpPr>
          <p:cNvPr id="174" name="Flèche vers le haut 173"/>
          <p:cNvSpPr/>
          <p:nvPr/>
        </p:nvSpPr>
        <p:spPr>
          <a:xfrm rot="12722029">
            <a:off x="3429595" y="1015270"/>
            <a:ext cx="512175" cy="2523369"/>
          </a:xfrm>
          <a:prstGeom prst="upArrow">
            <a:avLst/>
          </a:prstGeom>
          <a:solidFill>
            <a:schemeClr val="accent2">
              <a:lumMod val="40000"/>
              <a:lumOff val="6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75" name="Diagram group"/>
          <p:cNvGrpSpPr/>
          <p:nvPr/>
        </p:nvGrpSpPr>
        <p:grpSpPr>
          <a:xfrm>
            <a:off x="-71438" y="3429000"/>
            <a:ext cx="3357554" cy="1356588"/>
            <a:chOff x="4240140" y="1063372"/>
            <a:chExt cx="1695735" cy="1356588"/>
          </a:xfrm>
          <a:scene3d>
            <a:camera prst="perspectiveLeft" zoom="91000"/>
            <a:lightRig rig="threePt" dir="t">
              <a:rot lat="0" lon="0" rev="20640000"/>
            </a:lightRig>
          </a:scene3d>
        </p:grpSpPr>
        <p:grpSp>
          <p:nvGrpSpPr>
            <p:cNvPr id="176" name="Groupe 83"/>
            <p:cNvGrpSpPr/>
            <p:nvPr/>
          </p:nvGrpSpPr>
          <p:grpSpPr>
            <a:xfrm>
              <a:off x="4240140" y="1063372"/>
              <a:ext cx="1695735" cy="1356588"/>
              <a:chOff x="4240140" y="1063372"/>
              <a:chExt cx="1695735" cy="1356588"/>
            </a:xfrm>
          </p:grpSpPr>
          <p:sp>
            <p:nvSpPr>
              <p:cNvPr id="177" name="Rectangle à coins arrondis 176"/>
              <p:cNvSpPr/>
              <p:nvPr/>
            </p:nvSpPr>
            <p:spPr>
              <a:xfrm>
                <a:off x="4240140" y="1063372"/>
                <a:ext cx="1695735" cy="1356588"/>
              </a:xfrm>
              <a:prstGeom prst="roundRect">
                <a:avLst>
                  <a:gd name="adj" fmla="val 10000"/>
                </a:avLst>
              </a:prstGeom>
              <a:sp3d>
                <a:bevelT prst="angle"/>
              </a:sp3d>
            </p:spPr>
            <p:style>
              <a:lnRef idx="1">
                <a:schemeClr val="accent1"/>
              </a:lnRef>
              <a:fillRef idx="2">
                <a:schemeClr val="accent1"/>
              </a:fillRef>
              <a:effectRef idx="1">
                <a:schemeClr val="accent1"/>
              </a:effectRef>
              <a:fontRef idx="minor">
                <a:schemeClr val="dk1"/>
              </a:fontRef>
            </p:style>
          </p:sp>
          <p:sp>
            <p:nvSpPr>
              <p:cNvPr id="178" name="Rectangle 177"/>
              <p:cNvSpPr/>
              <p:nvPr/>
            </p:nvSpPr>
            <p:spPr>
              <a:xfrm>
                <a:off x="4279873" y="1103105"/>
                <a:ext cx="1616269" cy="1277122"/>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78105" tIns="78105" rIns="78105" bIns="78105" numCol="1" spcCol="1270" anchor="ctr" anchorCtr="0">
                <a:noAutofit/>
              </a:bodyPr>
              <a:lstStyle/>
              <a:p>
                <a:pPr lvl="0" algn="ctr" defTabSz="1822450">
                  <a:lnSpc>
                    <a:spcPct val="90000"/>
                  </a:lnSpc>
                  <a:spcBef>
                    <a:spcPct val="0"/>
                  </a:spcBef>
                  <a:spcAft>
                    <a:spcPct val="35000"/>
                  </a:spcAft>
                </a:pPr>
                <a:endParaRPr lang="fr-FR" sz="4100" kern="1200"/>
              </a:p>
            </p:txBody>
          </p:sp>
        </p:grpSp>
      </p:grpSp>
      <p:sp>
        <p:nvSpPr>
          <p:cNvPr id="179" name="Rectangle 178"/>
          <p:cNvSpPr/>
          <p:nvPr/>
        </p:nvSpPr>
        <p:spPr>
          <a:xfrm>
            <a:off x="1000100" y="3643314"/>
            <a:ext cx="1268296" cy="461665"/>
          </a:xfrm>
          <a:prstGeom prst="rect">
            <a:avLst/>
          </a:prstGeom>
        </p:spPr>
        <p:txBody>
          <a:bodyPr wrap="none">
            <a:spAutoFit/>
          </a:bodyPr>
          <a:lstStyle/>
          <a:p>
            <a:pPr lvl="0"/>
            <a:r>
              <a:rPr lang="ar-TN" sz="2400" b="1" dirty="0" smtClean="0">
                <a:solidFill>
                  <a:srgbClr val="C00000"/>
                </a:solidFill>
                <a:cs typeface="+mj-cs"/>
              </a:rPr>
              <a:t>البعد الرابع</a:t>
            </a:r>
            <a:endParaRPr lang="fr-FR" sz="2400" b="1" dirty="0">
              <a:solidFill>
                <a:srgbClr val="C00000"/>
              </a:solidFill>
              <a:cs typeface="+mj-cs"/>
            </a:endParaRPr>
          </a:p>
        </p:txBody>
      </p:sp>
      <p:sp>
        <p:nvSpPr>
          <p:cNvPr id="180" name="Rectangle 179"/>
          <p:cNvSpPr/>
          <p:nvPr/>
        </p:nvSpPr>
        <p:spPr>
          <a:xfrm>
            <a:off x="627879" y="4071942"/>
            <a:ext cx="2015295" cy="461665"/>
          </a:xfrm>
          <a:prstGeom prst="rect">
            <a:avLst/>
          </a:prstGeom>
        </p:spPr>
        <p:txBody>
          <a:bodyPr wrap="none">
            <a:spAutoFit/>
          </a:bodyPr>
          <a:lstStyle/>
          <a:p>
            <a:pPr lvl="0" algn="r" rtl="1"/>
            <a:r>
              <a:rPr lang="ar-TN" sz="2400" b="1" dirty="0" smtClean="0">
                <a:solidFill>
                  <a:srgbClr val="C00000"/>
                </a:solidFill>
                <a:latin typeface="Times New Roman" pitchFamily="18" charset="0"/>
                <a:cs typeface="Times New Roman" pitchFamily="18" charset="0"/>
              </a:rPr>
              <a:t>الحماية الاجتماعية</a:t>
            </a:r>
            <a:endParaRPr lang="fr-FR" sz="2400" b="1" dirty="0">
              <a:solidFill>
                <a:srgbClr val="C00000"/>
              </a:solidFill>
              <a:latin typeface="Times New Roman" pitchFamily="18" charset="0"/>
              <a:cs typeface="Times New Roman" pitchFamily="18" charset="0"/>
            </a:endParaRPr>
          </a:p>
        </p:txBody>
      </p:sp>
      <p:grpSp>
        <p:nvGrpSpPr>
          <p:cNvPr id="181" name="Diagram group"/>
          <p:cNvGrpSpPr/>
          <p:nvPr/>
        </p:nvGrpSpPr>
        <p:grpSpPr>
          <a:xfrm>
            <a:off x="2500298" y="142852"/>
            <a:ext cx="4214841" cy="1571636"/>
            <a:chOff x="2155507" y="2277603"/>
            <a:chExt cx="1784985" cy="1784985"/>
          </a:xfrm>
          <a:scene3d>
            <a:camera prst="perspectiveLeft" zoom="91000"/>
            <a:lightRig rig="threePt" dir="t">
              <a:rot lat="0" lon="0" rev="20640000"/>
            </a:lightRig>
          </a:scene3d>
        </p:grpSpPr>
        <p:grpSp>
          <p:nvGrpSpPr>
            <p:cNvPr id="182" name="Groupe 79"/>
            <p:cNvGrpSpPr/>
            <p:nvPr/>
          </p:nvGrpSpPr>
          <p:grpSpPr>
            <a:xfrm>
              <a:off x="2155507" y="2277603"/>
              <a:ext cx="1784985" cy="1784985"/>
              <a:chOff x="2155507" y="2277603"/>
              <a:chExt cx="1784985" cy="1784985"/>
            </a:xfrm>
          </p:grpSpPr>
          <p:sp>
            <p:nvSpPr>
              <p:cNvPr id="183" name="Ellipse 182"/>
              <p:cNvSpPr/>
              <p:nvPr/>
            </p:nvSpPr>
            <p:spPr>
              <a:xfrm>
                <a:off x="2155507" y="2277603"/>
                <a:ext cx="1784985" cy="1784985"/>
              </a:xfrm>
              <a:prstGeom prst="ellipse">
                <a:avLst/>
              </a:prstGeom>
              <a:sp3d extrusionH="50600" prstMaterial="plastic">
                <a:bevelT w="101600" h="80600" prst="relaxedInset"/>
                <a:bevelB w="80600" h="80600" prst="relaxedInset"/>
              </a:sp3d>
            </p:spPr>
            <p:style>
              <a:lnRef idx="0">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84" name="Ellipse 4"/>
              <p:cNvSpPr/>
              <p:nvPr/>
            </p:nvSpPr>
            <p:spPr>
              <a:xfrm>
                <a:off x="2416912" y="2539008"/>
                <a:ext cx="1262175" cy="126217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endParaRPr lang="ar-DZ" sz="3700" kern="1200" dirty="0" smtClean="0"/>
              </a:p>
              <a:p>
                <a:pPr lvl="0" algn="ctr" defTabSz="1644650">
                  <a:lnSpc>
                    <a:spcPct val="90000"/>
                  </a:lnSpc>
                  <a:spcBef>
                    <a:spcPct val="0"/>
                  </a:spcBef>
                  <a:spcAft>
                    <a:spcPct val="35000"/>
                  </a:spcAft>
                </a:pPr>
                <a:endParaRPr lang="fr-FR" sz="3700" kern="1200" dirty="0"/>
              </a:p>
            </p:txBody>
          </p:sp>
        </p:grpSp>
      </p:grpSp>
      <p:sp>
        <p:nvSpPr>
          <p:cNvPr id="185" name="Rectangle 184"/>
          <p:cNvSpPr/>
          <p:nvPr/>
        </p:nvSpPr>
        <p:spPr>
          <a:xfrm>
            <a:off x="2906573" y="691202"/>
            <a:ext cx="3594253" cy="523220"/>
          </a:xfrm>
          <a:prstGeom prst="rect">
            <a:avLst/>
          </a:prstGeom>
        </p:spPr>
        <p:txBody>
          <a:bodyPr wrap="none">
            <a:spAutoFit/>
          </a:bodyPr>
          <a:lstStyle/>
          <a:p>
            <a:pPr algn="r" rtl="1"/>
            <a:r>
              <a:rPr lang="ar-TN" sz="2800" b="1" dirty="0" smtClean="0">
                <a:latin typeface="Andalus" pitchFamily="18" charset="-78"/>
                <a:cs typeface="+mj-cs"/>
              </a:rPr>
              <a:t>السياسة الاجتماعية في تونس</a:t>
            </a:r>
            <a:endParaRPr lang="fr-FR" sz="2800" b="1" dirty="0">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81"/>
                                        </p:tgtEl>
                                        <p:attrNameLst>
                                          <p:attrName>style.visibility</p:attrName>
                                        </p:attrNameLst>
                                      </p:cBhvr>
                                      <p:to>
                                        <p:strVal val="visible"/>
                                      </p:to>
                                    </p:set>
                                    <p:anim calcmode="lin" valueType="num">
                                      <p:cBhvr>
                                        <p:cTn id="7" dur="1000" fill="hold"/>
                                        <p:tgtEl>
                                          <p:spTgt spid="181"/>
                                        </p:tgtEl>
                                        <p:attrNameLst>
                                          <p:attrName>ppt_w</p:attrName>
                                        </p:attrNameLst>
                                      </p:cBhvr>
                                      <p:tavLst>
                                        <p:tav tm="0">
                                          <p:val>
                                            <p:strVal val="#ppt_w*0.70"/>
                                          </p:val>
                                        </p:tav>
                                        <p:tav tm="100000">
                                          <p:val>
                                            <p:strVal val="#ppt_w"/>
                                          </p:val>
                                        </p:tav>
                                      </p:tavLst>
                                    </p:anim>
                                    <p:anim calcmode="lin" valueType="num">
                                      <p:cBhvr>
                                        <p:cTn id="8" dur="1000" fill="hold"/>
                                        <p:tgtEl>
                                          <p:spTgt spid="181"/>
                                        </p:tgtEl>
                                        <p:attrNameLst>
                                          <p:attrName>ppt_h</p:attrName>
                                        </p:attrNameLst>
                                      </p:cBhvr>
                                      <p:tavLst>
                                        <p:tav tm="0">
                                          <p:val>
                                            <p:strVal val="#ppt_h"/>
                                          </p:val>
                                        </p:tav>
                                        <p:tav tm="100000">
                                          <p:val>
                                            <p:strVal val="#ppt_h"/>
                                          </p:val>
                                        </p:tav>
                                      </p:tavLst>
                                    </p:anim>
                                    <p:animEffect transition="in" filter="fade">
                                      <p:cBhvr>
                                        <p:cTn id="9" dur="1000"/>
                                        <p:tgtEl>
                                          <p:spTgt spid="181"/>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85"/>
                                        </p:tgtEl>
                                        <p:attrNameLst>
                                          <p:attrName>style.visibility</p:attrName>
                                        </p:attrNameLst>
                                      </p:cBhvr>
                                      <p:to>
                                        <p:strVal val="visible"/>
                                      </p:to>
                                    </p:set>
                                    <p:anim calcmode="lin" valueType="num">
                                      <p:cBhvr>
                                        <p:cTn id="12" dur="1000" fill="hold"/>
                                        <p:tgtEl>
                                          <p:spTgt spid="185"/>
                                        </p:tgtEl>
                                        <p:attrNameLst>
                                          <p:attrName>ppt_w</p:attrName>
                                        </p:attrNameLst>
                                      </p:cBhvr>
                                      <p:tavLst>
                                        <p:tav tm="0">
                                          <p:val>
                                            <p:strVal val="#ppt_w*0.70"/>
                                          </p:val>
                                        </p:tav>
                                        <p:tav tm="100000">
                                          <p:val>
                                            <p:strVal val="#ppt_w"/>
                                          </p:val>
                                        </p:tav>
                                      </p:tavLst>
                                    </p:anim>
                                    <p:anim calcmode="lin" valueType="num">
                                      <p:cBhvr>
                                        <p:cTn id="13" dur="1000" fill="hold"/>
                                        <p:tgtEl>
                                          <p:spTgt spid="185"/>
                                        </p:tgtEl>
                                        <p:attrNameLst>
                                          <p:attrName>ppt_h</p:attrName>
                                        </p:attrNameLst>
                                      </p:cBhvr>
                                      <p:tavLst>
                                        <p:tav tm="0">
                                          <p:val>
                                            <p:strVal val="#ppt_h"/>
                                          </p:val>
                                        </p:tav>
                                        <p:tav tm="100000">
                                          <p:val>
                                            <p:strVal val="#ppt_h"/>
                                          </p:val>
                                        </p:tav>
                                      </p:tavLst>
                                    </p:anim>
                                    <p:animEffect transition="in" filter="fade">
                                      <p:cBhvr>
                                        <p:cTn id="14" dur="1000"/>
                                        <p:tgtEl>
                                          <p:spTgt spid="185"/>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nodeType="clickEffect">
                                  <p:stCondLst>
                                    <p:cond delay="0"/>
                                  </p:stCondLst>
                                  <p:childTnLst>
                                    <p:set>
                                      <p:cBhvr>
                                        <p:cTn id="18" dur="1" fill="hold">
                                          <p:stCondLst>
                                            <p:cond delay="0"/>
                                          </p:stCondLst>
                                        </p:cTn>
                                        <p:tgtEl>
                                          <p:spTgt spid="118"/>
                                        </p:tgtEl>
                                        <p:attrNameLst>
                                          <p:attrName>style.visibility</p:attrName>
                                        </p:attrNameLst>
                                      </p:cBhvr>
                                      <p:to>
                                        <p:strVal val="visible"/>
                                      </p:to>
                                    </p:set>
                                    <p:animEffect transition="in" filter="strips(downLeft)">
                                      <p:cBhvr>
                                        <p:cTn id="19" dur="500"/>
                                        <p:tgtEl>
                                          <p:spTgt spid="118"/>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124"/>
                                        </p:tgtEl>
                                        <p:attrNameLst>
                                          <p:attrName>style.visibility</p:attrName>
                                        </p:attrNameLst>
                                      </p:cBhvr>
                                      <p:to>
                                        <p:strVal val="visible"/>
                                      </p:to>
                                    </p:set>
                                    <p:animEffect transition="in" filter="strips(downLeft)">
                                      <p:cBhvr>
                                        <p:cTn id="24" dur="500"/>
                                        <p:tgtEl>
                                          <p:spTgt spid="124"/>
                                        </p:tgtEl>
                                      </p:cBhvr>
                                    </p:animEffect>
                                  </p:childTnLst>
                                </p:cTn>
                              </p:par>
                              <p:par>
                                <p:cTn id="25" presetID="18" presetClass="entr" presetSubtype="12" fill="hold" nodeType="withEffect">
                                  <p:stCondLst>
                                    <p:cond delay="0"/>
                                  </p:stCondLst>
                                  <p:childTnLst>
                                    <p:set>
                                      <p:cBhvr>
                                        <p:cTn id="26" dur="1" fill="hold">
                                          <p:stCondLst>
                                            <p:cond delay="0"/>
                                          </p:stCondLst>
                                        </p:cTn>
                                        <p:tgtEl>
                                          <p:spTgt spid="120"/>
                                        </p:tgtEl>
                                        <p:attrNameLst>
                                          <p:attrName>style.visibility</p:attrName>
                                        </p:attrNameLst>
                                      </p:cBhvr>
                                      <p:to>
                                        <p:strVal val="visible"/>
                                      </p:to>
                                    </p:set>
                                    <p:animEffect transition="in" filter="strips(downLeft)">
                                      <p:cBhvr>
                                        <p:cTn id="27" dur="500"/>
                                        <p:tgtEl>
                                          <p:spTgt spid="120"/>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25"/>
                                        </p:tgtEl>
                                        <p:attrNameLst>
                                          <p:attrName>style.visibility</p:attrName>
                                        </p:attrNameLst>
                                      </p:cBhvr>
                                      <p:to>
                                        <p:strVal val="visible"/>
                                      </p:to>
                                    </p:set>
                                    <p:animEffect transition="in" filter="strips(downLeft)">
                                      <p:cBhvr>
                                        <p:cTn id="32" dur="500"/>
                                        <p:tgtEl>
                                          <p:spTgt spid="125"/>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127"/>
                                        </p:tgtEl>
                                        <p:attrNameLst>
                                          <p:attrName>style.visibility</p:attrName>
                                        </p:attrNameLst>
                                      </p:cBhvr>
                                      <p:to>
                                        <p:strVal val="visible"/>
                                      </p:to>
                                    </p:set>
                                    <p:animEffect transition="in" filter="strips(downLeft)">
                                      <p:cBhvr>
                                        <p:cTn id="37" dur="500"/>
                                        <p:tgtEl>
                                          <p:spTgt spid="127"/>
                                        </p:tgtEl>
                                      </p:cBhvr>
                                    </p:animEffect>
                                  </p:childTnLst>
                                </p:cTn>
                              </p:par>
                              <p:par>
                                <p:cTn id="38" presetID="18" presetClass="entr" presetSubtype="12" fill="hold" grpId="0" nodeType="withEffect">
                                  <p:stCondLst>
                                    <p:cond delay="0"/>
                                  </p:stCondLst>
                                  <p:childTnLst>
                                    <p:set>
                                      <p:cBhvr>
                                        <p:cTn id="39" dur="1" fill="hold">
                                          <p:stCondLst>
                                            <p:cond delay="0"/>
                                          </p:stCondLst>
                                        </p:cTn>
                                        <p:tgtEl>
                                          <p:spTgt spid="131"/>
                                        </p:tgtEl>
                                        <p:attrNameLst>
                                          <p:attrName>style.visibility</p:attrName>
                                        </p:attrNameLst>
                                      </p:cBhvr>
                                      <p:to>
                                        <p:strVal val="visible"/>
                                      </p:to>
                                    </p:set>
                                    <p:animEffect transition="in" filter="strips(downLeft)">
                                      <p:cBhvr>
                                        <p:cTn id="40" dur="500"/>
                                        <p:tgtEl>
                                          <p:spTgt spid="131"/>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132"/>
                                        </p:tgtEl>
                                        <p:attrNameLst>
                                          <p:attrName>style.visibility</p:attrName>
                                        </p:attrNameLst>
                                      </p:cBhvr>
                                      <p:to>
                                        <p:strVal val="visible"/>
                                      </p:to>
                                    </p:set>
                                    <p:animEffect transition="in" filter="strips(downLeft)">
                                      <p:cBhvr>
                                        <p:cTn id="43" dur="500"/>
                                        <p:tgtEl>
                                          <p:spTgt spid="132"/>
                                        </p:tgtEl>
                                      </p:cBhvr>
                                    </p:animEffect>
                                  </p:childTnLst>
                                </p:cTn>
                              </p:par>
                            </p:childTnLst>
                          </p:cTn>
                        </p:par>
                      </p:childTnLst>
                    </p:cTn>
                  </p:par>
                  <p:par>
                    <p:cTn id="44" fill="hold">
                      <p:stCondLst>
                        <p:cond delay="indefinite"/>
                      </p:stCondLst>
                      <p:childTnLst>
                        <p:par>
                          <p:cTn id="45" fill="hold">
                            <p:stCondLst>
                              <p:cond delay="0"/>
                            </p:stCondLst>
                            <p:childTnLst>
                              <p:par>
                                <p:cTn id="46" presetID="18" presetClass="entr" presetSubtype="12" fill="hold" nodeType="clickEffect">
                                  <p:stCondLst>
                                    <p:cond delay="0"/>
                                  </p:stCondLst>
                                  <p:childTnLst>
                                    <p:set>
                                      <p:cBhvr>
                                        <p:cTn id="47" dur="1" fill="hold">
                                          <p:stCondLst>
                                            <p:cond delay="0"/>
                                          </p:stCondLst>
                                        </p:cTn>
                                        <p:tgtEl>
                                          <p:spTgt spid="135"/>
                                        </p:tgtEl>
                                        <p:attrNameLst>
                                          <p:attrName>style.visibility</p:attrName>
                                        </p:attrNameLst>
                                      </p:cBhvr>
                                      <p:to>
                                        <p:strVal val="visible"/>
                                      </p:to>
                                    </p:set>
                                    <p:animEffect transition="in" filter="strips(downLeft)">
                                      <p:cBhvr>
                                        <p:cTn id="48" dur="500"/>
                                        <p:tgtEl>
                                          <p:spTgt spid="135"/>
                                        </p:tgtEl>
                                      </p:cBhvr>
                                    </p:animEffect>
                                  </p:childTnLst>
                                </p:cTn>
                              </p:par>
                            </p:childTnLst>
                          </p:cTn>
                        </p:par>
                      </p:childTnLst>
                    </p:cTn>
                  </p:par>
                  <p:par>
                    <p:cTn id="49" fill="hold">
                      <p:stCondLst>
                        <p:cond delay="indefinite"/>
                      </p:stCondLst>
                      <p:childTnLst>
                        <p:par>
                          <p:cTn id="50" fill="hold">
                            <p:stCondLst>
                              <p:cond delay="0"/>
                            </p:stCondLst>
                            <p:childTnLst>
                              <p:par>
                                <p:cTn id="51" presetID="18" presetClass="entr" presetSubtype="12" fill="hold" nodeType="clickEffect">
                                  <p:stCondLst>
                                    <p:cond delay="0"/>
                                  </p:stCondLst>
                                  <p:childTnLst>
                                    <p:set>
                                      <p:cBhvr>
                                        <p:cTn id="52" dur="1" fill="hold">
                                          <p:stCondLst>
                                            <p:cond delay="0"/>
                                          </p:stCondLst>
                                        </p:cTn>
                                        <p:tgtEl>
                                          <p:spTgt spid="137"/>
                                        </p:tgtEl>
                                        <p:attrNameLst>
                                          <p:attrName>style.visibility</p:attrName>
                                        </p:attrNameLst>
                                      </p:cBhvr>
                                      <p:to>
                                        <p:strVal val="visible"/>
                                      </p:to>
                                    </p:set>
                                    <p:animEffect transition="in" filter="strips(downLeft)">
                                      <p:cBhvr>
                                        <p:cTn id="53" dur="500"/>
                                        <p:tgtEl>
                                          <p:spTgt spid="137"/>
                                        </p:tgtEl>
                                      </p:cBhvr>
                                    </p:animEffect>
                                  </p:childTnLst>
                                </p:cTn>
                              </p:par>
                              <p:par>
                                <p:cTn id="54" presetID="18" presetClass="entr" presetSubtype="12" fill="hold" grpId="0" nodeType="withEffect">
                                  <p:stCondLst>
                                    <p:cond delay="0"/>
                                  </p:stCondLst>
                                  <p:childTnLst>
                                    <p:set>
                                      <p:cBhvr>
                                        <p:cTn id="55" dur="1" fill="hold">
                                          <p:stCondLst>
                                            <p:cond delay="0"/>
                                          </p:stCondLst>
                                        </p:cTn>
                                        <p:tgtEl>
                                          <p:spTgt spid="141"/>
                                        </p:tgtEl>
                                        <p:attrNameLst>
                                          <p:attrName>style.visibility</p:attrName>
                                        </p:attrNameLst>
                                      </p:cBhvr>
                                      <p:to>
                                        <p:strVal val="visible"/>
                                      </p:to>
                                    </p:set>
                                    <p:animEffect transition="in" filter="strips(downLeft)">
                                      <p:cBhvr>
                                        <p:cTn id="56" dur="500"/>
                                        <p:tgtEl>
                                          <p:spTgt spid="141"/>
                                        </p:tgtEl>
                                      </p:cBhvr>
                                    </p:animEffect>
                                  </p:childTnLst>
                                </p:cTn>
                              </p:par>
                              <p:par>
                                <p:cTn id="57" presetID="18" presetClass="entr" presetSubtype="12" fill="hold" grpId="0" nodeType="withEffect">
                                  <p:stCondLst>
                                    <p:cond delay="0"/>
                                  </p:stCondLst>
                                  <p:childTnLst>
                                    <p:set>
                                      <p:cBhvr>
                                        <p:cTn id="58" dur="1" fill="hold">
                                          <p:stCondLst>
                                            <p:cond delay="0"/>
                                          </p:stCondLst>
                                        </p:cTn>
                                        <p:tgtEl>
                                          <p:spTgt spid="142"/>
                                        </p:tgtEl>
                                        <p:attrNameLst>
                                          <p:attrName>style.visibility</p:attrName>
                                        </p:attrNameLst>
                                      </p:cBhvr>
                                      <p:to>
                                        <p:strVal val="visible"/>
                                      </p:to>
                                    </p:set>
                                    <p:animEffect transition="in" filter="strips(downLeft)">
                                      <p:cBhvr>
                                        <p:cTn id="59" dur="500"/>
                                        <p:tgtEl>
                                          <p:spTgt spid="142"/>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12" fill="hold" grpId="0" nodeType="clickEffect">
                                  <p:stCondLst>
                                    <p:cond delay="0"/>
                                  </p:stCondLst>
                                  <p:childTnLst>
                                    <p:set>
                                      <p:cBhvr>
                                        <p:cTn id="63" dur="1" fill="hold">
                                          <p:stCondLst>
                                            <p:cond delay="0"/>
                                          </p:stCondLst>
                                        </p:cTn>
                                        <p:tgtEl>
                                          <p:spTgt spid="174"/>
                                        </p:tgtEl>
                                        <p:attrNameLst>
                                          <p:attrName>style.visibility</p:attrName>
                                        </p:attrNameLst>
                                      </p:cBhvr>
                                      <p:to>
                                        <p:strVal val="visible"/>
                                      </p:to>
                                    </p:set>
                                    <p:animEffect transition="in" filter="strips(downLeft)">
                                      <p:cBhvr>
                                        <p:cTn id="64" dur="500"/>
                                        <p:tgtEl>
                                          <p:spTgt spid="174"/>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12" fill="hold" nodeType="clickEffect">
                                  <p:stCondLst>
                                    <p:cond delay="0"/>
                                  </p:stCondLst>
                                  <p:childTnLst>
                                    <p:set>
                                      <p:cBhvr>
                                        <p:cTn id="68" dur="1" fill="hold">
                                          <p:stCondLst>
                                            <p:cond delay="0"/>
                                          </p:stCondLst>
                                        </p:cTn>
                                        <p:tgtEl>
                                          <p:spTgt spid="175"/>
                                        </p:tgtEl>
                                        <p:attrNameLst>
                                          <p:attrName>style.visibility</p:attrName>
                                        </p:attrNameLst>
                                      </p:cBhvr>
                                      <p:to>
                                        <p:strVal val="visible"/>
                                      </p:to>
                                    </p:set>
                                    <p:animEffect transition="in" filter="strips(downLeft)">
                                      <p:cBhvr>
                                        <p:cTn id="69" dur="500"/>
                                        <p:tgtEl>
                                          <p:spTgt spid="175"/>
                                        </p:tgtEl>
                                      </p:cBhvr>
                                    </p:animEffect>
                                  </p:childTnLst>
                                </p:cTn>
                              </p:par>
                              <p:par>
                                <p:cTn id="70" presetID="18" presetClass="entr" presetSubtype="12" fill="hold" grpId="0" nodeType="withEffect">
                                  <p:stCondLst>
                                    <p:cond delay="0"/>
                                  </p:stCondLst>
                                  <p:childTnLst>
                                    <p:set>
                                      <p:cBhvr>
                                        <p:cTn id="71" dur="1" fill="hold">
                                          <p:stCondLst>
                                            <p:cond delay="0"/>
                                          </p:stCondLst>
                                        </p:cTn>
                                        <p:tgtEl>
                                          <p:spTgt spid="179"/>
                                        </p:tgtEl>
                                        <p:attrNameLst>
                                          <p:attrName>style.visibility</p:attrName>
                                        </p:attrNameLst>
                                      </p:cBhvr>
                                      <p:to>
                                        <p:strVal val="visible"/>
                                      </p:to>
                                    </p:set>
                                    <p:animEffect transition="in" filter="strips(downLeft)">
                                      <p:cBhvr>
                                        <p:cTn id="72" dur="500"/>
                                        <p:tgtEl>
                                          <p:spTgt spid="179"/>
                                        </p:tgtEl>
                                      </p:cBhvr>
                                    </p:animEffect>
                                  </p:childTnLst>
                                </p:cTn>
                              </p:par>
                              <p:par>
                                <p:cTn id="73" presetID="18" presetClass="entr" presetSubtype="12" fill="hold" grpId="0" nodeType="withEffect">
                                  <p:stCondLst>
                                    <p:cond delay="0"/>
                                  </p:stCondLst>
                                  <p:childTnLst>
                                    <p:set>
                                      <p:cBhvr>
                                        <p:cTn id="74" dur="1" fill="hold">
                                          <p:stCondLst>
                                            <p:cond delay="0"/>
                                          </p:stCondLst>
                                        </p:cTn>
                                        <p:tgtEl>
                                          <p:spTgt spid="180"/>
                                        </p:tgtEl>
                                        <p:attrNameLst>
                                          <p:attrName>style.visibility</p:attrName>
                                        </p:attrNameLst>
                                      </p:cBhvr>
                                      <p:to>
                                        <p:strVal val="visible"/>
                                      </p:to>
                                    </p:set>
                                    <p:animEffect transition="in" filter="strips(downLeft)">
                                      <p:cBhvr>
                                        <p:cTn id="75" dur="500"/>
                                        <p:tgtEl>
                                          <p:spTgt spid="180"/>
                                        </p:tgtEl>
                                      </p:cBhvr>
                                    </p:animEffect>
                                  </p:childTnLst>
                                </p:cTn>
                              </p:par>
                            </p:childTnLst>
                          </p:cTn>
                        </p:par>
                      </p:childTnLst>
                    </p:cTn>
                  </p:par>
                  <p:par>
                    <p:cTn id="76" fill="hold">
                      <p:stCondLst>
                        <p:cond delay="indefinite"/>
                      </p:stCondLst>
                      <p:childTnLst>
                        <p:par>
                          <p:cTn id="77" fill="hold">
                            <p:stCondLst>
                              <p:cond delay="0"/>
                            </p:stCondLst>
                            <p:childTnLst>
                              <p:par>
                                <p:cTn id="78" presetID="18" presetClass="entr" presetSubtype="12" fill="hold" nodeType="clickEffect">
                                  <p:stCondLst>
                                    <p:cond delay="0"/>
                                  </p:stCondLst>
                                  <p:childTnLst>
                                    <p:set>
                                      <p:cBhvr>
                                        <p:cTn id="79" dur="1" fill="hold">
                                          <p:stCondLst>
                                            <p:cond delay="0"/>
                                          </p:stCondLst>
                                        </p:cTn>
                                        <p:tgtEl>
                                          <p:spTgt spid="152"/>
                                        </p:tgtEl>
                                        <p:attrNameLst>
                                          <p:attrName>style.visibility</p:attrName>
                                        </p:attrNameLst>
                                      </p:cBhvr>
                                      <p:to>
                                        <p:strVal val="visible"/>
                                      </p:to>
                                    </p:set>
                                    <p:animEffect transition="in" filter="strips(downLeft)">
                                      <p:cBhvr>
                                        <p:cTn id="80" dur="500"/>
                                        <p:tgtEl>
                                          <p:spTgt spid="152"/>
                                        </p:tgtEl>
                                      </p:cBhvr>
                                    </p:animEffect>
                                  </p:childTnLst>
                                </p:cTn>
                              </p:par>
                            </p:childTnLst>
                          </p:cTn>
                        </p:par>
                      </p:childTnLst>
                    </p:cTn>
                  </p:par>
                  <p:par>
                    <p:cTn id="81" fill="hold">
                      <p:stCondLst>
                        <p:cond delay="indefinite"/>
                      </p:stCondLst>
                      <p:childTnLst>
                        <p:par>
                          <p:cTn id="82" fill="hold">
                            <p:stCondLst>
                              <p:cond delay="0"/>
                            </p:stCondLst>
                            <p:childTnLst>
                              <p:par>
                                <p:cTn id="83" presetID="18" presetClass="entr" presetSubtype="12" fill="hold" nodeType="clickEffect">
                                  <p:stCondLst>
                                    <p:cond delay="0"/>
                                  </p:stCondLst>
                                  <p:childTnLst>
                                    <p:set>
                                      <p:cBhvr>
                                        <p:cTn id="84" dur="1" fill="hold">
                                          <p:stCondLst>
                                            <p:cond delay="0"/>
                                          </p:stCondLst>
                                        </p:cTn>
                                        <p:tgtEl>
                                          <p:spTgt spid="154"/>
                                        </p:tgtEl>
                                        <p:attrNameLst>
                                          <p:attrName>style.visibility</p:attrName>
                                        </p:attrNameLst>
                                      </p:cBhvr>
                                      <p:to>
                                        <p:strVal val="visible"/>
                                      </p:to>
                                    </p:set>
                                    <p:animEffect transition="in" filter="strips(downLeft)">
                                      <p:cBhvr>
                                        <p:cTn id="85" dur="500"/>
                                        <p:tgtEl>
                                          <p:spTgt spid="154"/>
                                        </p:tgtEl>
                                      </p:cBhvr>
                                    </p:animEffect>
                                  </p:childTnLst>
                                </p:cTn>
                              </p:par>
                              <p:par>
                                <p:cTn id="86" presetID="18" presetClass="entr" presetSubtype="12" fill="hold" grpId="0" nodeType="withEffect">
                                  <p:stCondLst>
                                    <p:cond delay="0"/>
                                  </p:stCondLst>
                                  <p:childTnLst>
                                    <p:set>
                                      <p:cBhvr>
                                        <p:cTn id="87" dur="1" fill="hold">
                                          <p:stCondLst>
                                            <p:cond delay="0"/>
                                          </p:stCondLst>
                                        </p:cTn>
                                        <p:tgtEl>
                                          <p:spTgt spid="158"/>
                                        </p:tgtEl>
                                        <p:attrNameLst>
                                          <p:attrName>style.visibility</p:attrName>
                                        </p:attrNameLst>
                                      </p:cBhvr>
                                      <p:to>
                                        <p:strVal val="visible"/>
                                      </p:to>
                                    </p:set>
                                    <p:animEffect transition="in" filter="strips(downLeft)">
                                      <p:cBhvr>
                                        <p:cTn id="88" dur="500"/>
                                        <p:tgtEl>
                                          <p:spTgt spid="158"/>
                                        </p:tgtEl>
                                      </p:cBhvr>
                                    </p:animEffect>
                                  </p:childTnLst>
                                </p:cTn>
                              </p:par>
                              <p:par>
                                <p:cTn id="89" presetID="18" presetClass="entr" presetSubtype="12" fill="hold" grpId="0" nodeType="withEffect">
                                  <p:stCondLst>
                                    <p:cond delay="0"/>
                                  </p:stCondLst>
                                  <p:childTnLst>
                                    <p:set>
                                      <p:cBhvr>
                                        <p:cTn id="90" dur="1" fill="hold">
                                          <p:stCondLst>
                                            <p:cond delay="0"/>
                                          </p:stCondLst>
                                        </p:cTn>
                                        <p:tgtEl>
                                          <p:spTgt spid="159"/>
                                        </p:tgtEl>
                                        <p:attrNameLst>
                                          <p:attrName>style.visibility</p:attrName>
                                        </p:attrNameLst>
                                      </p:cBhvr>
                                      <p:to>
                                        <p:strVal val="visible"/>
                                      </p:to>
                                    </p:set>
                                    <p:animEffect transition="in" filter="strips(downLeft)">
                                      <p:cBhvr>
                                        <p:cTn id="91" dur="5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p:bldP spid="131" grpId="0"/>
      <p:bldP spid="132" grpId="0"/>
      <p:bldP spid="141" grpId="0"/>
      <p:bldP spid="142" grpId="0"/>
      <p:bldP spid="158" grpId="0"/>
      <p:bldP spid="159" grpId="0"/>
      <p:bldP spid="174" grpId="0" animBg="1"/>
      <p:bldP spid="179" grpId="0"/>
      <p:bldP spid="180" grpId="0"/>
      <p:bldP spid="18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èche vers le haut 8"/>
          <p:cNvSpPr/>
          <p:nvPr/>
        </p:nvSpPr>
        <p:spPr>
          <a:xfrm rot="9117502">
            <a:off x="5625739" y="224844"/>
            <a:ext cx="428628" cy="2310318"/>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6" name="Flèche vers le haut 15"/>
          <p:cNvSpPr/>
          <p:nvPr/>
        </p:nvSpPr>
        <p:spPr>
          <a:xfrm rot="12731850">
            <a:off x="3481284" y="680241"/>
            <a:ext cx="428628" cy="1928826"/>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nvGrpSpPr>
          <p:cNvPr id="17" name="Diagram group"/>
          <p:cNvGrpSpPr/>
          <p:nvPr/>
        </p:nvGrpSpPr>
        <p:grpSpPr>
          <a:xfrm>
            <a:off x="2643174" y="-24"/>
            <a:ext cx="4071965" cy="1571636"/>
            <a:chOff x="2155507" y="2277603"/>
            <a:chExt cx="1784985" cy="1784985"/>
          </a:xfrm>
          <a:scene3d>
            <a:camera prst="perspectiveLeft" zoom="91000"/>
            <a:lightRig rig="threePt" dir="t">
              <a:rot lat="0" lon="0" rev="20640000"/>
            </a:lightRig>
          </a:scene3d>
        </p:grpSpPr>
        <p:grpSp>
          <p:nvGrpSpPr>
            <p:cNvPr id="18" name="Groupe 79"/>
            <p:cNvGrpSpPr/>
            <p:nvPr/>
          </p:nvGrpSpPr>
          <p:grpSpPr>
            <a:xfrm>
              <a:off x="2155507" y="2277603"/>
              <a:ext cx="1784985" cy="1784985"/>
              <a:chOff x="2155507" y="2277603"/>
              <a:chExt cx="1784985" cy="1784985"/>
            </a:xfrm>
          </p:grpSpPr>
          <p:sp>
            <p:nvSpPr>
              <p:cNvPr id="19" name="Ellipse 18"/>
              <p:cNvSpPr/>
              <p:nvPr/>
            </p:nvSpPr>
            <p:spPr>
              <a:xfrm>
                <a:off x="2155507" y="2277603"/>
                <a:ext cx="1784985" cy="1784985"/>
              </a:xfrm>
              <a:prstGeom prst="ellipse">
                <a:avLst/>
              </a:prstGeom>
              <a:sp3d>
                <a:bevelT prst="angle"/>
              </a:sp3d>
            </p:spPr>
            <p:style>
              <a:lnRef idx="1">
                <a:schemeClr val="accent1"/>
              </a:lnRef>
              <a:fillRef idx="2">
                <a:schemeClr val="accent1"/>
              </a:fillRef>
              <a:effectRef idx="1">
                <a:schemeClr val="accent1"/>
              </a:effectRef>
              <a:fontRef idx="minor">
                <a:schemeClr val="dk1"/>
              </a:fontRef>
            </p:style>
          </p:sp>
          <p:sp>
            <p:nvSpPr>
              <p:cNvPr id="20" name="Ellipse 4"/>
              <p:cNvSpPr/>
              <p:nvPr/>
            </p:nvSpPr>
            <p:spPr>
              <a:xfrm>
                <a:off x="2416912" y="2539008"/>
                <a:ext cx="1262175" cy="1262175"/>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endParaRPr lang="ar-DZ" sz="3700" kern="1200" dirty="0" smtClean="0"/>
              </a:p>
              <a:p>
                <a:pPr lvl="0" algn="ctr" defTabSz="1644650">
                  <a:lnSpc>
                    <a:spcPct val="90000"/>
                  </a:lnSpc>
                  <a:spcBef>
                    <a:spcPct val="0"/>
                  </a:spcBef>
                  <a:spcAft>
                    <a:spcPct val="35000"/>
                  </a:spcAft>
                </a:pPr>
                <a:endParaRPr lang="fr-FR" sz="3700" kern="1200" dirty="0"/>
              </a:p>
            </p:txBody>
          </p:sp>
        </p:grpSp>
      </p:grpSp>
      <p:sp>
        <p:nvSpPr>
          <p:cNvPr id="21" name="Rectangle 20"/>
          <p:cNvSpPr/>
          <p:nvPr/>
        </p:nvSpPr>
        <p:spPr>
          <a:xfrm>
            <a:off x="3286116" y="383425"/>
            <a:ext cx="3000396" cy="830997"/>
          </a:xfrm>
          <a:prstGeom prst="rect">
            <a:avLst/>
          </a:prstGeom>
          <a:scene3d>
            <a:camera prst="orthographicFront"/>
            <a:lightRig rig="threePt" dir="t"/>
          </a:scene3d>
          <a:sp3d>
            <a:bevelT/>
          </a:sp3d>
        </p:spPr>
        <p:txBody>
          <a:bodyPr wrap="square">
            <a:spAutoFit/>
          </a:bodyPr>
          <a:lstStyle/>
          <a:p>
            <a:pPr lvl="0" algn="ctr" rtl="1"/>
            <a:r>
              <a:rPr lang="ar-TN" sz="2400" b="1" dirty="0" smtClean="0">
                <a:cs typeface="+mj-cs"/>
              </a:rPr>
              <a:t>البعد الأول</a:t>
            </a:r>
            <a:endParaRPr lang="ar-DZ" sz="2400" b="1" dirty="0" smtClean="0">
              <a:cs typeface="+mj-cs"/>
            </a:endParaRPr>
          </a:p>
          <a:p>
            <a:pPr algn="ctr" rtl="1"/>
            <a:r>
              <a:rPr lang="ar-TN" sz="2400" b="1" dirty="0" smtClean="0">
                <a:cs typeface="+mj-cs"/>
              </a:rPr>
              <a:t>الحقوق الاجتماعية العامة</a:t>
            </a:r>
            <a:endParaRPr lang="fr-FR" sz="2400" b="1" dirty="0" smtClean="0">
              <a:cs typeface="+mj-cs"/>
            </a:endParaRPr>
          </a:p>
        </p:txBody>
      </p:sp>
      <p:sp>
        <p:nvSpPr>
          <p:cNvPr id="37" name="Rectangle 36"/>
          <p:cNvSpPr/>
          <p:nvPr/>
        </p:nvSpPr>
        <p:spPr>
          <a:xfrm>
            <a:off x="4214810" y="2857496"/>
            <a:ext cx="3857652" cy="3286148"/>
          </a:xfrm>
          <a:prstGeom prst="rect">
            <a:avLst/>
          </a:prstGeom>
          <a:scene3d>
            <a:camera prst="isometricLeftDown"/>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38" name="Rectangle 37"/>
          <p:cNvSpPr/>
          <p:nvPr/>
        </p:nvSpPr>
        <p:spPr>
          <a:xfrm>
            <a:off x="4143372" y="3037360"/>
            <a:ext cx="3714776" cy="2677656"/>
          </a:xfrm>
          <a:prstGeom prst="rect">
            <a:avLst/>
          </a:prstGeom>
          <a:scene3d>
            <a:camera prst="isometricLeftDown"/>
            <a:lightRig rig="threePt" dir="t"/>
          </a:scene3d>
        </p:spPr>
        <p:txBody>
          <a:bodyPr wrap="square">
            <a:spAutoFit/>
          </a:bodyPr>
          <a:lstStyle/>
          <a:p>
            <a:pPr algn="r" rtl="1"/>
            <a:r>
              <a:rPr lang="ar-TN" sz="2800" b="1" dirty="0" smtClean="0">
                <a:latin typeface="Times New Roman" pitchFamily="18" charset="0"/>
                <a:ea typeface="Calibri" pitchFamily="34" charset="0"/>
                <a:cs typeface="Times New Roman" pitchFamily="18" charset="0"/>
              </a:rPr>
              <a:t>تضمن الدولة حق مجانية التعليم بالمؤسسات</a:t>
            </a:r>
            <a:r>
              <a:rPr lang="ar-DZ" sz="2800" b="1" dirty="0" smtClean="0">
                <a:latin typeface="Times New Roman" pitchFamily="18" charset="0"/>
                <a:ea typeface="Calibri" pitchFamily="34" charset="0"/>
                <a:cs typeface="Times New Roman" pitchFamily="18" charset="0"/>
              </a:rPr>
              <a:t> </a:t>
            </a:r>
            <a:r>
              <a:rPr lang="ar-TN" sz="2800" b="1" dirty="0" smtClean="0">
                <a:latin typeface="Times New Roman" pitchFamily="18" charset="0"/>
                <a:ea typeface="Calibri" pitchFamily="34" charset="0"/>
                <a:cs typeface="Times New Roman" pitchFamily="18" charset="0"/>
              </a:rPr>
              <a:t>التعليمية</a:t>
            </a:r>
            <a:r>
              <a:rPr lang="ar-DZ" sz="2800" b="1" dirty="0" smtClean="0">
                <a:latin typeface="Times New Roman" pitchFamily="18" charset="0"/>
                <a:ea typeface="Calibri" pitchFamily="34" charset="0"/>
                <a:cs typeface="Times New Roman" pitchFamily="18" charset="0"/>
              </a:rPr>
              <a:t> </a:t>
            </a:r>
            <a:r>
              <a:rPr lang="ar-TN" sz="2800" b="1" dirty="0" smtClean="0">
                <a:latin typeface="Times New Roman" pitchFamily="18" charset="0"/>
                <a:ea typeface="Calibri" pitchFamily="34" charset="0"/>
                <a:cs typeface="Times New Roman" pitchFamily="18" charset="0"/>
              </a:rPr>
              <a:t>وتسهر  على توفير الظروف الملائمة للأطفال ذوي </a:t>
            </a:r>
            <a:r>
              <a:rPr lang="ar-TN" sz="2800" b="1" dirty="0" err="1" smtClean="0">
                <a:latin typeface="Times New Roman" pitchFamily="18" charset="0"/>
                <a:ea typeface="Calibri" pitchFamily="34" charset="0"/>
                <a:cs typeface="Times New Roman" pitchFamily="18" charset="0"/>
              </a:rPr>
              <a:t>الإحتياجات</a:t>
            </a:r>
            <a:r>
              <a:rPr lang="ar-DZ" sz="2800" b="1" dirty="0" smtClean="0">
                <a:latin typeface="Times New Roman" pitchFamily="18" charset="0"/>
                <a:ea typeface="Calibri" pitchFamily="34" charset="0"/>
                <a:cs typeface="Times New Roman" pitchFamily="18" charset="0"/>
              </a:rPr>
              <a:t> </a:t>
            </a:r>
            <a:r>
              <a:rPr lang="ar-TN" sz="2800" b="1" dirty="0" smtClean="0">
                <a:latin typeface="Times New Roman" pitchFamily="18" charset="0"/>
                <a:ea typeface="Calibri" pitchFamily="34" charset="0"/>
                <a:cs typeface="Times New Roman" pitchFamily="18" charset="0"/>
              </a:rPr>
              <a:t>الخصوصية لتمتع</a:t>
            </a:r>
            <a:r>
              <a:rPr lang="ar-SA" sz="2800" b="1" dirty="0" smtClean="0">
                <a:latin typeface="Times New Roman" pitchFamily="18" charset="0"/>
                <a:ea typeface="Calibri" pitchFamily="34" charset="0"/>
                <a:cs typeface="Times New Roman" pitchFamily="18" charset="0"/>
              </a:rPr>
              <a:t> بهذا</a:t>
            </a:r>
            <a:r>
              <a:rPr lang="fr-FR" sz="2800" b="1" dirty="0" smtClean="0">
                <a:latin typeface="Times New Roman" pitchFamily="18" charset="0"/>
                <a:ea typeface="Calibri" pitchFamily="34" charset="0"/>
                <a:cs typeface="Times New Roman" pitchFamily="18" charset="0"/>
              </a:rPr>
              <a:t> </a:t>
            </a:r>
            <a:r>
              <a:rPr lang="ar-TN" sz="2800" b="1" dirty="0" smtClean="0">
                <a:latin typeface="Times New Roman" pitchFamily="18" charset="0"/>
                <a:ea typeface="Calibri" pitchFamily="34" charset="0"/>
                <a:cs typeface="Times New Roman" pitchFamily="18" charset="0"/>
              </a:rPr>
              <a:t> </a:t>
            </a:r>
            <a:r>
              <a:rPr lang="ar-SA" sz="2800" b="1" dirty="0" err="1" smtClean="0">
                <a:latin typeface="Times New Roman" pitchFamily="18" charset="0"/>
                <a:ea typeface="Calibri" pitchFamily="34" charset="0"/>
                <a:cs typeface="Times New Roman" pitchFamily="18" charset="0"/>
              </a:rPr>
              <a:t>ال</a:t>
            </a:r>
            <a:r>
              <a:rPr lang="ar-TN" sz="2800" b="1" dirty="0" smtClean="0">
                <a:latin typeface="Times New Roman" pitchFamily="18" charset="0"/>
                <a:ea typeface="Calibri" pitchFamily="34" charset="0"/>
                <a:cs typeface="Times New Roman" pitchFamily="18" charset="0"/>
              </a:rPr>
              <a:t>حق.</a:t>
            </a:r>
            <a:endParaRPr lang="fr-FR" sz="2800" b="1" dirty="0">
              <a:latin typeface="Times New Roman" pitchFamily="18" charset="0"/>
              <a:cs typeface="Times New Roman" pitchFamily="18" charset="0"/>
            </a:endParaRPr>
          </a:p>
        </p:txBody>
      </p:sp>
      <p:sp>
        <p:nvSpPr>
          <p:cNvPr id="39" name="Rectangle 38"/>
          <p:cNvSpPr/>
          <p:nvPr/>
        </p:nvSpPr>
        <p:spPr>
          <a:xfrm>
            <a:off x="1428728" y="2857496"/>
            <a:ext cx="3857652" cy="3286148"/>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eaLnBrk="0" hangingPunct="0"/>
            <a:r>
              <a:rPr lang="ar-TN" sz="2800" b="1" dirty="0" err="1" smtClean="0">
                <a:latin typeface="Times New Roman" pitchFamily="18" charset="0"/>
                <a:cs typeface="Times New Roman" pitchFamily="18" charset="0"/>
              </a:rPr>
              <a:t>تنص</a:t>
            </a:r>
            <a:r>
              <a:rPr lang="ar-TN" sz="2800" b="1" dirty="0" smtClean="0">
                <a:latin typeface="Times New Roman" pitchFamily="18" charset="0"/>
                <a:cs typeface="Times New Roman" pitchFamily="18" charset="0"/>
              </a:rPr>
              <a:t> التشريعات في أخذ التدابير اللازمة لتوفير تكوين مهني مناسب لأصناف مختلفة من المعاقين</a:t>
            </a:r>
            <a:endParaRPr lang="ar-TN"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strVal val="#ppt_w*0.70"/>
                                          </p:val>
                                        </p:tav>
                                        <p:tav tm="100000">
                                          <p:val>
                                            <p:strVal val="#ppt_w"/>
                                          </p:val>
                                        </p:tav>
                                      </p:tavLst>
                                    </p:anim>
                                    <p:anim calcmode="lin" valueType="num">
                                      <p:cBhvr>
                                        <p:cTn id="8" dur="1000" fill="hold"/>
                                        <p:tgtEl>
                                          <p:spTgt spid="17"/>
                                        </p:tgtEl>
                                        <p:attrNameLst>
                                          <p:attrName>ppt_h</p:attrName>
                                        </p:attrNameLst>
                                      </p:cBhvr>
                                      <p:tavLst>
                                        <p:tav tm="0">
                                          <p:val>
                                            <p:strVal val="#ppt_h"/>
                                          </p:val>
                                        </p:tav>
                                        <p:tav tm="100000">
                                          <p:val>
                                            <p:strVal val="#ppt_h"/>
                                          </p:val>
                                        </p:tav>
                                      </p:tavLst>
                                    </p:anim>
                                    <p:animEffect transition="in" filter="fade">
                                      <p:cBhvr>
                                        <p:cTn id="9" dur="1000"/>
                                        <p:tgtEl>
                                          <p:spTgt spid="17"/>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1000" fill="hold"/>
                                        <p:tgtEl>
                                          <p:spTgt spid="21"/>
                                        </p:tgtEl>
                                        <p:attrNameLst>
                                          <p:attrName>ppt_w</p:attrName>
                                        </p:attrNameLst>
                                      </p:cBhvr>
                                      <p:tavLst>
                                        <p:tav tm="0">
                                          <p:val>
                                            <p:strVal val="#ppt_w*0.70"/>
                                          </p:val>
                                        </p:tav>
                                        <p:tav tm="100000">
                                          <p:val>
                                            <p:strVal val="#ppt_w"/>
                                          </p:val>
                                        </p:tav>
                                      </p:tavLst>
                                    </p:anim>
                                    <p:anim calcmode="lin" valueType="num">
                                      <p:cBhvr>
                                        <p:cTn id="13" dur="1000" fill="hold"/>
                                        <p:tgtEl>
                                          <p:spTgt spid="21"/>
                                        </p:tgtEl>
                                        <p:attrNameLst>
                                          <p:attrName>ppt_h</p:attrName>
                                        </p:attrNameLst>
                                      </p:cBhvr>
                                      <p:tavLst>
                                        <p:tav tm="0">
                                          <p:val>
                                            <p:strVal val="#ppt_h"/>
                                          </p:val>
                                        </p:tav>
                                        <p:tav tm="100000">
                                          <p:val>
                                            <p:strVal val="#ppt_h"/>
                                          </p:val>
                                        </p:tav>
                                      </p:tavLst>
                                    </p:anim>
                                    <p:animEffect transition="in" filter="fade">
                                      <p:cBhvr>
                                        <p:cTn id="14" dur="1000"/>
                                        <p:tgtEl>
                                          <p:spTgt spid="21"/>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strips(down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1000" fill="hold"/>
                                        <p:tgtEl>
                                          <p:spTgt spid="37"/>
                                        </p:tgtEl>
                                        <p:attrNameLst>
                                          <p:attrName>ppt_w</p:attrName>
                                        </p:attrNameLst>
                                      </p:cBhvr>
                                      <p:tavLst>
                                        <p:tav tm="0">
                                          <p:val>
                                            <p:strVal val="#ppt_w*0.70"/>
                                          </p:val>
                                        </p:tav>
                                        <p:tav tm="100000">
                                          <p:val>
                                            <p:strVal val="#ppt_w"/>
                                          </p:val>
                                        </p:tav>
                                      </p:tavLst>
                                    </p:anim>
                                    <p:anim calcmode="lin" valueType="num">
                                      <p:cBhvr>
                                        <p:cTn id="25" dur="1000" fill="hold"/>
                                        <p:tgtEl>
                                          <p:spTgt spid="37"/>
                                        </p:tgtEl>
                                        <p:attrNameLst>
                                          <p:attrName>ppt_h</p:attrName>
                                        </p:attrNameLst>
                                      </p:cBhvr>
                                      <p:tavLst>
                                        <p:tav tm="0">
                                          <p:val>
                                            <p:strVal val="#ppt_h"/>
                                          </p:val>
                                        </p:tav>
                                        <p:tav tm="100000">
                                          <p:val>
                                            <p:strVal val="#ppt_h"/>
                                          </p:val>
                                        </p:tav>
                                      </p:tavLst>
                                    </p:anim>
                                    <p:animEffect transition="in" filter="fade">
                                      <p:cBhvr>
                                        <p:cTn id="26" dur="1000"/>
                                        <p:tgtEl>
                                          <p:spTgt spid="37"/>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1000" fill="hold"/>
                                        <p:tgtEl>
                                          <p:spTgt spid="38"/>
                                        </p:tgtEl>
                                        <p:attrNameLst>
                                          <p:attrName>ppt_w</p:attrName>
                                        </p:attrNameLst>
                                      </p:cBhvr>
                                      <p:tavLst>
                                        <p:tav tm="0">
                                          <p:val>
                                            <p:strVal val="#ppt_w*0.70"/>
                                          </p:val>
                                        </p:tav>
                                        <p:tav tm="100000">
                                          <p:val>
                                            <p:strVal val="#ppt_w"/>
                                          </p:val>
                                        </p:tav>
                                      </p:tavLst>
                                    </p:anim>
                                    <p:anim calcmode="lin" valueType="num">
                                      <p:cBhvr>
                                        <p:cTn id="30" dur="1000" fill="hold"/>
                                        <p:tgtEl>
                                          <p:spTgt spid="38"/>
                                        </p:tgtEl>
                                        <p:attrNameLst>
                                          <p:attrName>ppt_h</p:attrName>
                                        </p:attrNameLst>
                                      </p:cBhvr>
                                      <p:tavLst>
                                        <p:tav tm="0">
                                          <p:val>
                                            <p:strVal val="#ppt_h"/>
                                          </p:val>
                                        </p:tav>
                                        <p:tav tm="100000">
                                          <p:val>
                                            <p:strVal val="#ppt_h"/>
                                          </p:val>
                                        </p:tav>
                                      </p:tavLst>
                                    </p:anim>
                                    <p:animEffect transition="in" filter="fade">
                                      <p:cBhvr>
                                        <p:cTn id="31" dur="1000"/>
                                        <p:tgtEl>
                                          <p:spTgt spid="38"/>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strips(downLeft)">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1000" fill="hold"/>
                                        <p:tgtEl>
                                          <p:spTgt spid="39"/>
                                        </p:tgtEl>
                                        <p:attrNameLst>
                                          <p:attrName>ppt_w</p:attrName>
                                        </p:attrNameLst>
                                      </p:cBhvr>
                                      <p:tavLst>
                                        <p:tav tm="0">
                                          <p:val>
                                            <p:strVal val="#ppt_w*0.70"/>
                                          </p:val>
                                        </p:tav>
                                        <p:tav tm="100000">
                                          <p:val>
                                            <p:strVal val="#ppt_w"/>
                                          </p:val>
                                        </p:tav>
                                      </p:tavLst>
                                    </p:anim>
                                    <p:anim calcmode="lin" valueType="num">
                                      <p:cBhvr>
                                        <p:cTn id="42" dur="1000" fill="hold"/>
                                        <p:tgtEl>
                                          <p:spTgt spid="39"/>
                                        </p:tgtEl>
                                        <p:attrNameLst>
                                          <p:attrName>ppt_h</p:attrName>
                                        </p:attrNameLst>
                                      </p:cBhvr>
                                      <p:tavLst>
                                        <p:tav tm="0">
                                          <p:val>
                                            <p:strVal val="#ppt_h"/>
                                          </p:val>
                                        </p:tav>
                                        <p:tav tm="100000">
                                          <p:val>
                                            <p:strVal val="#ppt_h"/>
                                          </p:val>
                                        </p:tav>
                                      </p:tavLst>
                                    </p:anim>
                                    <p:animEffect transition="in" filter="fade">
                                      <p:cBhvr>
                                        <p:cTn id="43" dur="1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6" grpId="0" animBg="1"/>
      <p:bldP spid="21" grpId="0"/>
      <p:bldP spid="37" grpId="0" animBg="1"/>
      <p:bldP spid="38" grpId="0"/>
      <p:bldP spid="3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èche vers le haut 8"/>
          <p:cNvSpPr/>
          <p:nvPr/>
        </p:nvSpPr>
        <p:spPr>
          <a:xfrm rot="9117502">
            <a:off x="6125805" y="465186"/>
            <a:ext cx="428628" cy="2310318"/>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6" name="Flèche vers le haut 15"/>
          <p:cNvSpPr/>
          <p:nvPr/>
        </p:nvSpPr>
        <p:spPr>
          <a:xfrm rot="12731850">
            <a:off x="2884996" y="288064"/>
            <a:ext cx="428628" cy="2718153"/>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37" name="Rectangle 36"/>
          <p:cNvSpPr/>
          <p:nvPr/>
        </p:nvSpPr>
        <p:spPr>
          <a:xfrm>
            <a:off x="5500694" y="2928934"/>
            <a:ext cx="3857652" cy="3286148"/>
          </a:xfrm>
          <a:prstGeom prst="rect">
            <a:avLst/>
          </a:prstGeom>
          <a:scene3d>
            <a:camera prst="isometricLeftDown"/>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38" name="Rectangle 37"/>
          <p:cNvSpPr/>
          <p:nvPr/>
        </p:nvSpPr>
        <p:spPr>
          <a:xfrm>
            <a:off x="5572132" y="2928934"/>
            <a:ext cx="3714776" cy="3170099"/>
          </a:xfrm>
          <a:prstGeom prst="rect">
            <a:avLst/>
          </a:prstGeom>
          <a:scene3d>
            <a:camera prst="isometricLeftDown"/>
            <a:lightRig rig="threePt" dir="t"/>
          </a:scene3d>
        </p:spPr>
        <p:txBody>
          <a:bodyPr wrap="square">
            <a:spAutoFit/>
          </a:bodyPr>
          <a:lstStyle/>
          <a:p>
            <a:pPr algn="r" rtl="1">
              <a:buFont typeface="Wingdings" pitchFamily="2" charset="2"/>
              <a:buChar char="q"/>
            </a:pPr>
            <a:r>
              <a:rPr lang="ar-TN" sz="2400" b="1" dirty="0" smtClean="0">
                <a:latin typeface="Times New Roman" pitchFamily="18" charset="0"/>
                <a:cs typeface="Times New Roman" pitchFamily="18" charset="0"/>
              </a:rPr>
              <a:t>مجال الوقاية الصحية:</a:t>
            </a:r>
            <a:endParaRPr lang="fr-FR" sz="2400" b="1" dirty="0" smtClean="0">
              <a:latin typeface="Times New Roman" pitchFamily="18" charset="0"/>
              <a:cs typeface="Times New Roman" pitchFamily="18" charset="0"/>
            </a:endParaRPr>
          </a:p>
          <a:p>
            <a:pPr lvl="1" algn="r" rtl="1">
              <a:buFont typeface="Arial" charset="0"/>
              <a:buChar char="•"/>
            </a:pPr>
            <a:r>
              <a:rPr lang="ar-TN" sz="2400" b="1" dirty="0" smtClean="0">
                <a:latin typeface="Times New Roman" pitchFamily="18" charset="0"/>
                <a:cs typeface="Times New Roman" pitchFamily="18" charset="0"/>
              </a:rPr>
              <a:t>التأكيد على الكشف </a:t>
            </a:r>
            <a:r>
              <a:rPr lang="ar-TN" sz="2400" b="1" dirty="0" err="1" smtClean="0">
                <a:latin typeface="Times New Roman" pitchFamily="18" charset="0"/>
                <a:cs typeface="Times New Roman" pitchFamily="18" charset="0"/>
              </a:rPr>
              <a:t>و</a:t>
            </a:r>
            <a:r>
              <a:rPr lang="ar-TN" sz="2400" b="1" dirty="0" smtClean="0">
                <a:latin typeface="Times New Roman" pitchFamily="18" charset="0"/>
                <a:cs typeface="Times New Roman" pitchFamily="18" charset="0"/>
              </a:rPr>
              <a:t> تشخيص الأمراض </a:t>
            </a:r>
            <a:r>
              <a:rPr lang="ar-TN" sz="2400" b="1" dirty="0" err="1" smtClean="0">
                <a:latin typeface="Times New Roman" pitchFamily="18" charset="0"/>
                <a:cs typeface="Times New Roman" pitchFamily="18" charset="0"/>
              </a:rPr>
              <a:t>و</a:t>
            </a:r>
            <a:r>
              <a:rPr lang="ar-TN" sz="2400" b="1" dirty="0" smtClean="0">
                <a:latin typeface="Times New Roman" pitchFamily="18" charset="0"/>
                <a:cs typeface="Times New Roman" pitchFamily="18" charset="0"/>
              </a:rPr>
              <a:t> مختلف القصور </a:t>
            </a:r>
            <a:r>
              <a:rPr lang="ar-SA" sz="2400" b="1" dirty="0" smtClean="0">
                <a:latin typeface="Times New Roman" pitchFamily="18" charset="0"/>
                <a:cs typeface="Times New Roman" pitchFamily="18" charset="0"/>
              </a:rPr>
              <a:t>و</a:t>
            </a:r>
            <a:r>
              <a:rPr lang="ar-TN" sz="2400" b="1" dirty="0" smtClean="0">
                <a:latin typeface="Times New Roman" pitchFamily="18" charset="0"/>
                <a:cs typeface="Times New Roman" pitchFamily="18" charset="0"/>
              </a:rPr>
              <a:t>الإعاقات في كل مراحل الحياة.</a:t>
            </a:r>
            <a:endParaRPr lang="fr-FR" sz="2400" b="1" dirty="0" smtClean="0">
              <a:latin typeface="Times New Roman" pitchFamily="18" charset="0"/>
              <a:cs typeface="Times New Roman" pitchFamily="18" charset="0"/>
            </a:endParaRPr>
          </a:p>
          <a:p>
            <a:pPr lvl="1" algn="r" rtl="1">
              <a:buFont typeface="Arial" charset="0"/>
              <a:buChar char="•"/>
            </a:pPr>
            <a:r>
              <a:rPr lang="ar-TN" sz="2400" b="1" dirty="0" err="1" smtClean="0">
                <a:latin typeface="Times New Roman" pitchFamily="18" charset="0"/>
                <a:cs typeface="Times New Roman" pitchFamily="18" charset="0"/>
              </a:rPr>
              <a:t>التحسيس</a:t>
            </a:r>
            <a:r>
              <a:rPr lang="ar-TN" sz="2400" b="1" dirty="0" smtClean="0">
                <a:latin typeface="Times New Roman" pitchFamily="18" charset="0"/>
                <a:cs typeface="Times New Roman" pitchFamily="18" charset="0"/>
              </a:rPr>
              <a:t> بالعوائق السلبية الناتجة عن زواج الأقارب.</a:t>
            </a:r>
            <a:endParaRPr lang="fr-FR" sz="2400" b="1" dirty="0" smtClean="0">
              <a:latin typeface="Times New Roman" pitchFamily="18" charset="0"/>
              <a:cs typeface="Times New Roman" pitchFamily="18" charset="0"/>
            </a:endParaRPr>
          </a:p>
          <a:p>
            <a:pPr lvl="1" algn="r" rtl="1">
              <a:buFont typeface="Arial" charset="0"/>
              <a:buChar char="•"/>
            </a:pPr>
            <a:r>
              <a:rPr lang="ar-TN" sz="2400" b="1" dirty="0" smtClean="0">
                <a:latin typeface="Times New Roman" pitchFamily="18" charset="0"/>
                <a:cs typeface="Times New Roman" pitchFamily="18" charset="0"/>
              </a:rPr>
              <a:t>الكشف عن الإعاقات في المراحل المبكرة للحمل.</a:t>
            </a:r>
            <a:r>
              <a:rPr lang="ar-TN" sz="3200" b="1" dirty="0" smtClean="0">
                <a:latin typeface="Times New Roman" pitchFamily="18" charset="0"/>
                <a:cs typeface="Times New Roman" pitchFamily="18" charset="0"/>
              </a:rPr>
              <a:t> </a:t>
            </a:r>
            <a:endParaRPr lang="fr-FR" sz="3200" b="1" dirty="0">
              <a:latin typeface="Times New Roman" pitchFamily="18" charset="0"/>
              <a:cs typeface="Times New Roman" pitchFamily="18" charset="0"/>
            </a:endParaRPr>
          </a:p>
        </p:txBody>
      </p:sp>
      <p:sp>
        <p:nvSpPr>
          <p:cNvPr id="39" name="Rectangle 38"/>
          <p:cNvSpPr/>
          <p:nvPr/>
        </p:nvSpPr>
        <p:spPr>
          <a:xfrm>
            <a:off x="3000364" y="2857496"/>
            <a:ext cx="3429024" cy="3214710"/>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eaLnBrk="0" hangingPunct="0">
              <a:buFont typeface="Wingdings" pitchFamily="2" charset="2"/>
              <a:buChar char="q"/>
            </a:pPr>
            <a:r>
              <a:rPr lang="ar-TN" sz="2800" b="1" dirty="0" smtClean="0">
                <a:latin typeface="Times New Roman" pitchFamily="18" charset="0"/>
                <a:cs typeface="Times New Roman" pitchFamily="18" charset="0"/>
              </a:rPr>
              <a:t>الوقاية من حوادث الشغل</a:t>
            </a:r>
            <a:endParaRPr lang="ar-TN" sz="2800" b="1" dirty="0">
              <a:latin typeface="Times New Roman" pitchFamily="18" charset="0"/>
              <a:cs typeface="Times New Roman" pitchFamily="18" charset="0"/>
            </a:endParaRPr>
          </a:p>
        </p:txBody>
      </p:sp>
      <p:sp>
        <p:nvSpPr>
          <p:cNvPr id="14" name="Rectangle 13"/>
          <p:cNvSpPr/>
          <p:nvPr/>
        </p:nvSpPr>
        <p:spPr>
          <a:xfrm>
            <a:off x="714380" y="2928934"/>
            <a:ext cx="3143240" cy="3357586"/>
          </a:xfrm>
          <a:prstGeom prst="rect">
            <a:avLst/>
          </a:prstGeom>
          <a:scene3d>
            <a:camera prst="isometricLeftDown"/>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Wingdings" pitchFamily="2" charset="2"/>
              <a:buChar char="q"/>
            </a:pPr>
            <a:r>
              <a:rPr lang="ar-TN" sz="2800" b="1" dirty="0" smtClean="0">
                <a:latin typeface="Times New Roman" pitchFamily="18" charset="0"/>
                <a:cs typeface="Times New Roman" pitchFamily="18" charset="0"/>
              </a:rPr>
              <a:t>الضمان الاجتماعي</a:t>
            </a:r>
            <a:endParaRPr lang="fr-FR" sz="2800" b="1" dirty="0">
              <a:latin typeface="Times New Roman" pitchFamily="18" charset="0"/>
              <a:cs typeface="Times New Roman" pitchFamily="18" charset="0"/>
            </a:endParaRPr>
          </a:p>
        </p:txBody>
      </p:sp>
      <p:sp>
        <p:nvSpPr>
          <p:cNvPr id="15" name="Flèche vers le haut 14"/>
          <p:cNvSpPr/>
          <p:nvPr/>
        </p:nvSpPr>
        <p:spPr>
          <a:xfrm rot="10800000">
            <a:off x="4286248" y="1142984"/>
            <a:ext cx="428628" cy="1784920"/>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nvGrpSpPr>
          <p:cNvPr id="17" name="Diagram group"/>
          <p:cNvGrpSpPr/>
          <p:nvPr/>
        </p:nvGrpSpPr>
        <p:grpSpPr>
          <a:xfrm>
            <a:off x="2643174" y="-24"/>
            <a:ext cx="4071965" cy="1571636"/>
            <a:chOff x="2155507" y="2277603"/>
            <a:chExt cx="1784985" cy="1784985"/>
          </a:xfrm>
          <a:scene3d>
            <a:camera prst="perspectiveLeft" zoom="91000"/>
            <a:lightRig rig="threePt" dir="t">
              <a:rot lat="0" lon="0" rev="20640000"/>
            </a:lightRig>
          </a:scene3d>
        </p:grpSpPr>
        <p:grpSp>
          <p:nvGrpSpPr>
            <p:cNvPr id="18" name="Groupe 79"/>
            <p:cNvGrpSpPr/>
            <p:nvPr/>
          </p:nvGrpSpPr>
          <p:grpSpPr>
            <a:xfrm>
              <a:off x="2155507" y="2277603"/>
              <a:ext cx="1784985" cy="1784985"/>
              <a:chOff x="2155507" y="2277603"/>
              <a:chExt cx="1784985" cy="1784985"/>
            </a:xfrm>
          </p:grpSpPr>
          <p:sp>
            <p:nvSpPr>
              <p:cNvPr id="22" name="Ellipse 21"/>
              <p:cNvSpPr/>
              <p:nvPr/>
            </p:nvSpPr>
            <p:spPr>
              <a:xfrm>
                <a:off x="2155507" y="2277603"/>
                <a:ext cx="1784985" cy="1784985"/>
              </a:xfrm>
              <a:prstGeom prst="ellipse">
                <a:avLst/>
              </a:prstGeom>
              <a:sp3d>
                <a:bevelT prst="angle"/>
              </a:sp3d>
            </p:spPr>
            <p:style>
              <a:lnRef idx="1">
                <a:schemeClr val="accent1"/>
              </a:lnRef>
              <a:fillRef idx="2">
                <a:schemeClr val="accent1"/>
              </a:fillRef>
              <a:effectRef idx="1">
                <a:schemeClr val="accent1"/>
              </a:effectRef>
              <a:fontRef idx="minor">
                <a:schemeClr val="dk1"/>
              </a:fontRef>
            </p:style>
          </p:sp>
          <p:sp>
            <p:nvSpPr>
              <p:cNvPr id="23" name="Ellipse 4"/>
              <p:cNvSpPr/>
              <p:nvPr/>
            </p:nvSpPr>
            <p:spPr>
              <a:xfrm>
                <a:off x="2416912" y="2539008"/>
                <a:ext cx="1262175" cy="1262175"/>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endParaRPr lang="ar-DZ" sz="3700" kern="1200" dirty="0" smtClean="0"/>
              </a:p>
              <a:p>
                <a:pPr lvl="0" algn="ctr" defTabSz="1644650">
                  <a:lnSpc>
                    <a:spcPct val="90000"/>
                  </a:lnSpc>
                  <a:spcBef>
                    <a:spcPct val="0"/>
                  </a:spcBef>
                  <a:spcAft>
                    <a:spcPct val="35000"/>
                  </a:spcAft>
                </a:pPr>
                <a:endParaRPr lang="fr-FR" sz="3700" kern="1200" dirty="0"/>
              </a:p>
            </p:txBody>
          </p:sp>
        </p:grpSp>
      </p:grpSp>
      <p:sp>
        <p:nvSpPr>
          <p:cNvPr id="24" name="Rectangle 23"/>
          <p:cNvSpPr/>
          <p:nvPr/>
        </p:nvSpPr>
        <p:spPr>
          <a:xfrm>
            <a:off x="3286116" y="285728"/>
            <a:ext cx="3000396" cy="830997"/>
          </a:xfrm>
          <a:prstGeom prst="rect">
            <a:avLst/>
          </a:prstGeom>
        </p:spPr>
        <p:txBody>
          <a:bodyPr wrap="square">
            <a:spAutoFit/>
          </a:bodyPr>
          <a:lstStyle/>
          <a:p>
            <a:pPr lvl="0" algn="ctr" rtl="1"/>
            <a:r>
              <a:rPr lang="ar-TN" sz="2400" b="1" dirty="0" smtClean="0"/>
              <a:t>البعد الثاني</a:t>
            </a:r>
            <a:endParaRPr lang="fr-FR" sz="2400" b="1" dirty="0" smtClean="0">
              <a:cs typeface="+mj-cs"/>
            </a:endParaRPr>
          </a:p>
          <a:p>
            <a:pPr lvl="0" algn="ctr" rtl="1"/>
            <a:r>
              <a:rPr lang="ar-TN" sz="2400" b="1" dirty="0" smtClean="0"/>
              <a:t>الوقاية من الإعاقة</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strVal val="#ppt_w*0.70"/>
                                          </p:val>
                                        </p:tav>
                                        <p:tav tm="100000">
                                          <p:val>
                                            <p:strVal val="#ppt_w"/>
                                          </p:val>
                                        </p:tav>
                                      </p:tavLst>
                                    </p:anim>
                                    <p:anim calcmode="lin" valueType="num">
                                      <p:cBhvr>
                                        <p:cTn id="8" dur="1000" fill="hold"/>
                                        <p:tgtEl>
                                          <p:spTgt spid="24"/>
                                        </p:tgtEl>
                                        <p:attrNameLst>
                                          <p:attrName>ppt_h</p:attrName>
                                        </p:attrNameLst>
                                      </p:cBhvr>
                                      <p:tavLst>
                                        <p:tav tm="0">
                                          <p:val>
                                            <p:strVal val="#ppt_h"/>
                                          </p:val>
                                        </p:tav>
                                        <p:tav tm="100000">
                                          <p:val>
                                            <p:strVal val="#ppt_h"/>
                                          </p:val>
                                        </p:tav>
                                      </p:tavLst>
                                    </p:anim>
                                    <p:animEffect transition="in" filter="fade">
                                      <p:cBhvr>
                                        <p:cTn id="9" dur="1000"/>
                                        <p:tgtEl>
                                          <p:spTgt spid="24"/>
                                        </p:tgtEl>
                                      </p:cBhvr>
                                    </p:animEffect>
                                  </p:childTnLst>
                                </p:cTn>
                              </p:par>
                              <p:par>
                                <p:cTn id="10" presetID="55"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1000" fill="hold"/>
                                        <p:tgtEl>
                                          <p:spTgt spid="17"/>
                                        </p:tgtEl>
                                        <p:attrNameLst>
                                          <p:attrName>ppt_w</p:attrName>
                                        </p:attrNameLst>
                                      </p:cBhvr>
                                      <p:tavLst>
                                        <p:tav tm="0">
                                          <p:val>
                                            <p:strVal val="#ppt_w*0.70"/>
                                          </p:val>
                                        </p:tav>
                                        <p:tav tm="100000">
                                          <p:val>
                                            <p:strVal val="#ppt_w"/>
                                          </p:val>
                                        </p:tav>
                                      </p:tavLst>
                                    </p:anim>
                                    <p:anim calcmode="lin" valueType="num">
                                      <p:cBhvr>
                                        <p:cTn id="13" dur="1000" fill="hold"/>
                                        <p:tgtEl>
                                          <p:spTgt spid="17"/>
                                        </p:tgtEl>
                                        <p:attrNameLst>
                                          <p:attrName>ppt_h</p:attrName>
                                        </p:attrNameLst>
                                      </p:cBhvr>
                                      <p:tavLst>
                                        <p:tav tm="0">
                                          <p:val>
                                            <p:strVal val="#ppt_h"/>
                                          </p:val>
                                        </p:tav>
                                        <p:tav tm="100000">
                                          <p:val>
                                            <p:strVal val="#ppt_h"/>
                                          </p:val>
                                        </p:tav>
                                      </p:tavLst>
                                    </p:anim>
                                    <p:animEffect transition="in" filter="fade">
                                      <p:cBhvr>
                                        <p:cTn id="14" dur="1000"/>
                                        <p:tgtEl>
                                          <p:spTgt spid="17"/>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strips(down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1000" fill="hold"/>
                                        <p:tgtEl>
                                          <p:spTgt spid="37"/>
                                        </p:tgtEl>
                                        <p:attrNameLst>
                                          <p:attrName>ppt_w</p:attrName>
                                        </p:attrNameLst>
                                      </p:cBhvr>
                                      <p:tavLst>
                                        <p:tav tm="0">
                                          <p:val>
                                            <p:strVal val="#ppt_w*0.70"/>
                                          </p:val>
                                        </p:tav>
                                        <p:tav tm="100000">
                                          <p:val>
                                            <p:strVal val="#ppt_w"/>
                                          </p:val>
                                        </p:tav>
                                      </p:tavLst>
                                    </p:anim>
                                    <p:anim calcmode="lin" valueType="num">
                                      <p:cBhvr>
                                        <p:cTn id="25" dur="1000" fill="hold"/>
                                        <p:tgtEl>
                                          <p:spTgt spid="37"/>
                                        </p:tgtEl>
                                        <p:attrNameLst>
                                          <p:attrName>ppt_h</p:attrName>
                                        </p:attrNameLst>
                                      </p:cBhvr>
                                      <p:tavLst>
                                        <p:tav tm="0">
                                          <p:val>
                                            <p:strVal val="#ppt_h"/>
                                          </p:val>
                                        </p:tav>
                                        <p:tav tm="100000">
                                          <p:val>
                                            <p:strVal val="#ppt_h"/>
                                          </p:val>
                                        </p:tav>
                                      </p:tavLst>
                                    </p:anim>
                                    <p:animEffect transition="in" filter="fade">
                                      <p:cBhvr>
                                        <p:cTn id="26" dur="1000"/>
                                        <p:tgtEl>
                                          <p:spTgt spid="37"/>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1000" fill="hold"/>
                                        <p:tgtEl>
                                          <p:spTgt spid="38"/>
                                        </p:tgtEl>
                                        <p:attrNameLst>
                                          <p:attrName>ppt_w</p:attrName>
                                        </p:attrNameLst>
                                      </p:cBhvr>
                                      <p:tavLst>
                                        <p:tav tm="0">
                                          <p:val>
                                            <p:strVal val="#ppt_w*0.70"/>
                                          </p:val>
                                        </p:tav>
                                        <p:tav tm="100000">
                                          <p:val>
                                            <p:strVal val="#ppt_w"/>
                                          </p:val>
                                        </p:tav>
                                      </p:tavLst>
                                    </p:anim>
                                    <p:anim calcmode="lin" valueType="num">
                                      <p:cBhvr>
                                        <p:cTn id="30" dur="1000" fill="hold"/>
                                        <p:tgtEl>
                                          <p:spTgt spid="38"/>
                                        </p:tgtEl>
                                        <p:attrNameLst>
                                          <p:attrName>ppt_h</p:attrName>
                                        </p:attrNameLst>
                                      </p:cBhvr>
                                      <p:tavLst>
                                        <p:tav tm="0">
                                          <p:val>
                                            <p:strVal val="#ppt_h"/>
                                          </p:val>
                                        </p:tav>
                                        <p:tav tm="100000">
                                          <p:val>
                                            <p:strVal val="#ppt_h"/>
                                          </p:val>
                                        </p:tav>
                                      </p:tavLst>
                                    </p:anim>
                                    <p:animEffect transition="in" filter="fade">
                                      <p:cBhvr>
                                        <p:cTn id="31" dur="1000"/>
                                        <p:tgtEl>
                                          <p:spTgt spid="38"/>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strips(downLeft)">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1000" fill="hold"/>
                                        <p:tgtEl>
                                          <p:spTgt spid="39"/>
                                        </p:tgtEl>
                                        <p:attrNameLst>
                                          <p:attrName>ppt_w</p:attrName>
                                        </p:attrNameLst>
                                      </p:cBhvr>
                                      <p:tavLst>
                                        <p:tav tm="0">
                                          <p:val>
                                            <p:strVal val="#ppt_w*0.70"/>
                                          </p:val>
                                        </p:tav>
                                        <p:tav tm="100000">
                                          <p:val>
                                            <p:strVal val="#ppt_w"/>
                                          </p:val>
                                        </p:tav>
                                      </p:tavLst>
                                    </p:anim>
                                    <p:anim calcmode="lin" valueType="num">
                                      <p:cBhvr>
                                        <p:cTn id="42" dur="1000" fill="hold"/>
                                        <p:tgtEl>
                                          <p:spTgt spid="39"/>
                                        </p:tgtEl>
                                        <p:attrNameLst>
                                          <p:attrName>ppt_h</p:attrName>
                                        </p:attrNameLst>
                                      </p:cBhvr>
                                      <p:tavLst>
                                        <p:tav tm="0">
                                          <p:val>
                                            <p:strVal val="#ppt_h"/>
                                          </p:val>
                                        </p:tav>
                                        <p:tav tm="100000">
                                          <p:val>
                                            <p:strVal val="#ppt_h"/>
                                          </p:val>
                                        </p:tav>
                                      </p:tavLst>
                                    </p:anim>
                                    <p:animEffect transition="in" filter="fade">
                                      <p:cBhvr>
                                        <p:cTn id="43" dur="1000"/>
                                        <p:tgtEl>
                                          <p:spTgt spid="39"/>
                                        </p:tgtEl>
                                      </p:cBhvr>
                                    </p:animEffect>
                                  </p:childTnLst>
                                </p:cTn>
                              </p:par>
                            </p:childTnLst>
                          </p:cTn>
                        </p:par>
                      </p:childTnLst>
                    </p:cTn>
                  </p:par>
                  <p:par>
                    <p:cTn id="44" fill="hold">
                      <p:stCondLst>
                        <p:cond delay="indefinite"/>
                      </p:stCondLst>
                      <p:childTnLst>
                        <p:par>
                          <p:cTn id="45" fill="hold">
                            <p:stCondLst>
                              <p:cond delay="0"/>
                            </p:stCondLst>
                            <p:childTnLst>
                              <p:par>
                                <p:cTn id="46" presetID="18" presetClass="entr" presetSubtype="12"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strips(downLeft)">
                                      <p:cBhvr>
                                        <p:cTn id="48" dur="5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1000" fill="hold"/>
                                        <p:tgtEl>
                                          <p:spTgt spid="14"/>
                                        </p:tgtEl>
                                        <p:attrNameLst>
                                          <p:attrName>ppt_w</p:attrName>
                                        </p:attrNameLst>
                                      </p:cBhvr>
                                      <p:tavLst>
                                        <p:tav tm="0">
                                          <p:val>
                                            <p:strVal val="#ppt_w*0.70"/>
                                          </p:val>
                                        </p:tav>
                                        <p:tav tm="100000">
                                          <p:val>
                                            <p:strVal val="#ppt_w"/>
                                          </p:val>
                                        </p:tav>
                                      </p:tavLst>
                                    </p:anim>
                                    <p:anim calcmode="lin" valueType="num">
                                      <p:cBhvr>
                                        <p:cTn id="54" dur="1000" fill="hold"/>
                                        <p:tgtEl>
                                          <p:spTgt spid="14"/>
                                        </p:tgtEl>
                                        <p:attrNameLst>
                                          <p:attrName>ppt_h</p:attrName>
                                        </p:attrNameLst>
                                      </p:cBhvr>
                                      <p:tavLst>
                                        <p:tav tm="0">
                                          <p:val>
                                            <p:strVal val="#ppt_h"/>
                                          </p:val>
                                        </p:tav>
                                        <p:tav tm="100000">
                                          <p:val>
                                            <p:strVal val="#ppt_h"/>
                                          </p:val>
                                        </p:tav>
                                      </p:tavLst>
                                    </p:anim>
                                    <p:animEffect transition="in" filter="fade">
                                      <p:cBhvr>
                                        <p:cTn id="5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6" grpId="0" animBg="1"/>
      <p:bldP spid="37" grpId="0" animBg="1"/>
      <p:bldP spid="38" grpId="0"/>
      <p:bldP spid="39" grpId="0" animBg="1"/>
      <p:bldP spid="14" grpId="0" animBg="1"/>
      <p:bldP spid="15" grpId="0" animBg="1"/>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èche vers le haut 8"/>
          <p:cNvSpPr/>
          <p:nvPr/>
        </p:nvSpPr>
        <p:spPr>
          <a:xfrm rot="9427115">
            <a:off x="5911483" y="207002"/>
            <a:ext cx="428628" cy="2614271"/>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6" name="Flèche vers le haut 15"/>
          <p:cNvSpPr/>
          <p:nvPr/>
        </p:nvSpPr>
        <p:spPr>
          <a:xfrm rot="10800000">
            <a:off x="4357686" y="984161"/>
            <a:ext cx="428628" cy="1801897"/>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37" name="Rectangle 36"/>
          <p:cNvSpPr/>
          <p:nvPr/>
        </p:nvSpPr>
        <p:spPr>
          <a:xfrm>
            <a:off x="5429256" y="2857496"/>
            <a:ext cx="3071834" cy="2857520"/>
          </a:xfrm>
          <a:prstGeom prst="rect">
            <a:avLst/>
          </a:prstGeom>
          <a:scene3d>
            <a:camera prst="isometricLeftDown"/>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38" name="Rectangle 37"/>
          <p:cNvSpPr/>
          <p:nvPr/>
        </p:nvSpPr>
        <p:spPr>
          <a:xfrm>
            <a:off x="4857752" y="3714752"/>
            <a:ext cx="3714776" cy="523220"/>
          </a:xfrm>
          <a:prstGeom prst="rect">
            <a:avLst/>
          </a:prstGeom>
          <a:scene3d>
            <a:camera prst="isometricLeftDown"/>
            <a:lightRig rig="threePt" dir="t"/>
          </a:scene3d>
        </p:spPr>
        <p:txBody>
          <a:bodyPr wrap="square">
            <a:spAutoFit/>
          </a:bodyPr>
          <a:lstStyle/>
          <a:p>
            <a:pPr algn="r" rtl="1">
              <a:buFont typeface="Wingdings" pitchFamily="2" charset="2"/>
              <a:buChar char="q"/>
            </a:pPr>
            <a:r>
              <a:rPr lang="ar-TN" sz="2800" b="1" dirty="0" smtClean="0">
                <a:latin typeface="Times New Roman" pitchFamily="18" charset="0"/>
                <a:cs typeface="Times New Roman" pitchFamily="18" charset="0"/>
              </a:rPr>
              <a:t>الأجهزة التعويضية</a:t>
            </a:r>
            <a:endParaRPr lang="fr-FR" sz="2800" b="1" dirty="0">
              <a:latin typeface="Times New Roman" pitchFamily="18" charset="0"/>
              <a:cs typeface="Times New Roman" pitchFamily="18" charset="0"/>
            </a:endParaRPr>
          </a:p>
        </p:txBody>
      </p:sp>
      <p:sp>
        <p:nvSpPr>
          <p:cNvPr id="39" name="Rectangle 38"/>
          <p:cNvSpPr/>
          <p:nvPr/>
        </p:nvSpPr>
        <p:spPr>
          <a:xfrm>
            <a:off x="2857488" y="2928934"/>
            <a:ext cx="3357586" cy="2786082"/>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Wingdings" pitchFamily="2" charset="2"/>
              <a:buChar char="q"/>
            </a:pPr>
            <a:r>
              <a:rPr lang="ar-TN" sz="2800" b="1" dirty="0" smtClean="0">
                <a:latin typeface="Times New Roman" pitchFamily="18" charset="0"/>
                <a:cs typeface="Times New Roman" pitchFamily="18" charset="0"/>
              </a:rPr>
              <a:t>النقل</a:t>
            </a:r>
            <a:endParaRPr lang="fr-FR" sz="2800" b="1" dirty="0">
              <a:latin typeface="Times New Roman" pitchFamily="18" charset="0"/>
              <a:cs typeface="Times New Roman" pitchFamily="18" charset="0"/>
            </a:endParaRPr>
          </a:p>
        </p:txBody>
      </p:sp>
      <p:sp>
        <p:nvSpPr>
          <p:cNvPr id="12" name="Rectangle 11"/>
          <p:cNvSpPr/>
          <p:nvPr/>
        </p:nvSpPr>
        <p:spPr>
          <a:xfrm>
            <a:off x="357158" y="2928934"/>
            <a:ext cx="3357586" cy="2857520"/>
          </a:xfrm>
          <a:prstGeom prst="rect">
            <a:avLst/>
          </a:prstGeom>
          <a:scene3d>
            <a:camera prst="isometricLeftDown"/>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Wingdings" pitchFamily="2" charset="2"/>
              <a:buChar char="q"/>
            </a:pPr>
            <a:r>
              <a:rPr lang="ar-TN" sz="2800" b="1" dirty="0" smtClean="0">
                <a:latin typeface="Times New Roman" pitchFamily="18" charset="0"/>
                <a:cs typeface="Times New Roman" pitchFamily="18" charset="0"/>
              </a:rPr>
              <a:t>التهيئة العمرانية</a:t>
            </a:r>
            <a:endParaRPr lang="fr-FR" sz="2800" b="1" dirty="0">
              <a:latin typeface="Times New Roman" pitchFamily="18" charset="0"/>
              <a:cs typeface="Times New Roman" pitchFamily="18" charset="0"/>
            </a:endParaRPr>
          </a:p>
        </p:txBody>
      </p:sp>
      <p:sp>
        <p:nvSpPr>
          <p:cNvPr id="13" name="Flèche vers le haut 12"/>
          <p:cNvSpPr/>
          <p:nvPr/>
        </p:nvSpPr>
        <p:spPr>
          <a:xfrm rot="12893872">
            <a:off x="2799523" y="696171"/>
            <a:ext cx="428628" cy="2360441"/>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nvGrpSpPr>
          <p:cNvPr id="15" name="Diagram group"/>
          <p:cNvGrpSpPr/>
          <p:nvPr/>
        </p:nvGrpSpPr>
        <p:grpSpPr>
          <a:xfrm>
            <a:off x="2428861" y="-24"/>
            <a:ext cx="4357717" cy="1571636"/>
            <a:chOff x="2155507" y="2277603"/>
            <a:chExt cx="1784985" cy="1784985"/>
          </a:xfrm>
          <a:scene3d>
            <a:camera prst="perspectiveLeft" zoom="91000"/>
            <a:lightRig rig="threePt" dir="t">
              <a:rot lat="0" lon="0" rev="20640000"/>
            </a:lightRig>
          </a:scene3d>
        </p:grpSpPr>
        <p:grpSp>
          <p:nvGrpSpPr>
            <p:cNvPr id="17" name="Groupe 79"/>
            <p:cNvGrpSpPr/>
            <p:nvPr/>
          </p:nvGrpSpPr>
          <p:grpSpPr>
            <a:xfrm>
              <a:off x="2155507" y="2277603"/>
              <a:ext cx="1784985" cy="1784985"/>
              <a:chOff x="2155507" y="2277603"/>
              <a:chExt cx="1784985" cy="1784985"/>
            </a:xfrm>
          </p:grpSpPr>
          <p:sp>
            <p:nvSpPr>
              <p:cNvPr id="18" name="Ellipse 17"/>
              <p:cNvSpPr/>
              <p:nvPr/>
            </p:nvSpPr>
            <p:spPr>
              <a:xfrm>
                <a:off x="2155507" y="2277603"/>
                <a:ext cx="1784985" cy="1784985"/>
              </a:xfrm>
              <a:prstGeom prst="ellipse">
                <a:avLst/>
              </a:prstGeom>
              <a:sp3d>
                <a:bevelT prst="angle"/>
              </a:sp3d>
            </p:spPr>
            <p:style>
              <a:lnRef idx="1">
                <a:schemeClr val="accent1"/>
              </a:lnRef>
              <a:fillRef idx="2">
                <a:schemeClr val="accent1"/>
              </a:fillRef>
              <a:effectRef idx="1">
                <a:schemeClr val="accent1"/>
              </a:effectRef>
              <a:fontRef idx="minor">
                <a:schemeClr val="dk1"/>
              </a:fontRef>
            </p:style>
          </p:sp>
          <p:sp>
            <p:nvSpPr>
              <p:cNvPr id="22" name="Ellipse 4"/>
              <p:cNvSpPr/>
              <p:nvPr/>
            </p:nvSpPr>
            <p:spPr>
              <a:xfrm>
                <a:off x="2416912" y="2539008"/>
                <a:ext cx="1262175" cy="1262175"/>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endParaRPr lang="ar-DZ" sz="3700" kern="1200" dirty="0" smtClean="0"/>
              </a:p>
              <a:p>
                <a:pPr lvl="0" algn="ctr" defTabSz="1644650">
                  <a:lnSpc>
                    <a:spcPct val="90000"/>
                  </a:lnSpc>
                  <a:spcBef>
                    <a:spcPct val="0"/>
                  </a:spcBef>
                  <a:spcAft>
                    <a:spcPct val="35000"/>
                  </a:spcAft>
                </a:pPr>
                <a:endParaRPr lang="fr-FR" sz="3700" kern="1200" dirty="0"/>
              </a:p>
            </p:txBody>
          </p:sp>
        </p:grpSp>
      </p:grpSp>
      <p:sp>
        <p:nvSpPr>
          <p:cNvPr id="23" name="Rectangle 22"/>
          <p:cNvSpPr/>
          <p:nvPr/>
        </p:nvSpPr>
        <p:spPr>
          <a:xfrm>
            <a:off x="2928926" y="142852"/>
            <a:ext cx="3571900" cy="1200329"/>
          </a:xfrm>
          <a:prstGeom prst="rect">
            <a:avLst/>
          </a:prstGeom>
        </p:spPr>
        <p:txBody>
          <a:bodyPr wrap="square">
            <a:spAutoFit/>
          </a:bodyPr>
          <a:lstStyle/>
          <a:p>
            <a:pPr lvl="0" algn="ctr" rtl="1"/>
            <a:r>
              <a:rPr lang="ar-TN" sz="2400" b="1" dirty="0" smtClean="0"/>
              <a:t>البعد الثالث</a:t>
            </a:r>
            <a:endParaRPr lang="fr-FR" sz="2400" b="1" dirty="0" smtClean="0"/>
          </a:p>
          <a:p>
            <a:pPr lvl="0" algn="ctr" rtl="1"/>
            <a:r>
              <a:rPr lang="ar-TN" sz="2400" b="1" dirty="0" smtClean="0"/>
              <a:t>الإجراءات الخاصة للوقاية داخل المحيط</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strVal val="#ppt_w*0.70"/>
                                          </p:val>
                                        </p:tav>
                                        <p:tav tm="100000">
                                          <p:val>
                                            <p:strVal val="#ppt_w"/>
                                          </p:val>
                                        </p:tav>
                                      </p:tavLst>
                                    </p:anim>
                                    <p:anim calcmode="lin" valueType="num">
                                      <p:cBhvr>
                                        <p:cTn id="8" dur="1000" fill="hold"/>
                                        <p:tgtEl>
                                          <p:spTgt spid="23"/>
                                        </p:tgtEl>
                                        <p:attrNameLst>
                                          <p:attrName>ppt_h</p:attrName>
                                        </p:attrNameLst>
                                      </p:cBhvr>
                                      <p:tavLst>
                                        <p:tav tm="0">
                                          <p:val>
                                            <p:strVal val="#ppt_h"/>
                                          </p:val>
                                        </p:tav>
                                        <p:tav tm="100000">
                                          <p:val>
                                            <p:strVal val="#ppt_h"/>
                                          </p:val>
                                        </p:tav>
                                      </p:tavLst>
                                    </p:anim>
                                    <p:animEffect transition="in" filter="fade">
                                      <p:cBhvr>
                                        <p:cTn id="9" dur="1000"/>
                                        <p:tgtEl>
                                          <p:spTgt spid="23"/>
                                        </p:tgtEl>
                                      </p:cBhvr>
                                    </p:animEffect>
                                  </p:childTnLst>
                                </p:cTn>
                              </p:par>
                              <p:par>
                                <p:cTn id="10" presetID="55" presetClass="entr" presetSubtype="0"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1000" fill="hold"/>
                                        <p:tgtEl>
                                          <p:spTgt spid="15"/>
                                        </p:tgtEl>
                                        <p:attrNameLst>
                                          <p:attrName>ppt_w</p:attrName>
                                        </p:attrNameLst>
                                      </p:cBhvr>
                                      <p:tavLst>
                                        <p:tav tm="0">
                                          <p:val>
                                            <p:strVal val="#ppt_w*0.70"/>
                                          </p:val>
                                        </p:tav>
                                        <p:tav tm="100000">
                                          <p:val>
                                            <p:strVal val="#ppt_w"/>
                                          </p:val>
                                        </p:tav>
                                      </p:tavLst>
                                    </p:anim>
                                    <p:anim calcmode="lin" valueType="num">
                                      <p:cBhvr>
                                        <p:cTn id="13" dur="1000" fill="hold"/>
                                        <p:tgtEl>
                                          <p:spTgt spid="15"/>
                                        </p:tgtEl>
                                        <p:attrNameLst>
                                          <p:attrName>ppt_h</p:attrName>
                                        </p:attrNameLst>
                                      </p:cBhvr>
                                      <p:tavLst>
                                        <p:tav tm="0">
                                          <p:val>
                                            <p:strVal val="#ppt_h"/>
                                          </p:val>
                                        </p:tav>
                                        <p:tav tm="100000">
                                          <p:val>
                                            <p:strVal val="#ppt_h"/>
                                          </p:val>
                                        </p:tav>
                                      </p:tavLst>
                                    </p:anim>
                                    <p:animEffect transition="in" filter="fade">
                                      <p:cBhvr>
                                        <p:cTn id="14" dur="10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strips(down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1000" fill="hold"/>
                                        <p:tgtEl>
                                          <p:spTgt spid="37"/>
                                        </p:tgtEl>
                                        <p:attrNameLst>
                                          <p:attrName>ppt_w</p:attrName>
                                        </p:attrNameLst>
                                      </p:cBhvr>
                                      <p:tavLst>
                                        <p:tav tm="0">
                                          <p:val>
                                            <p:strVal val="#ppt_w*0.70"/>
                                          </p:val>
                                        </p:tav>
                                        <p:tav tm="100000">
                                          <p:val>
                                            <p:strVal val="#ppt_w"/>
                                          </p:val>
                                        </p:tav>
                                      </p:tavLst>
                                    </p:anim>
                                    <p:anim calcmode="lin" valueType="num">
                                      <p:cBhvr>
                                        <p:cTn id="25" dur="1000" fill="hold"/>
                                        <p:tgtEl>
                                          <p:spTgt spid="37"/>
                                        </p:tgtEl>
                                        <p:attrNameLst>
                                          <p:attrName>ppt_h</p:attrName>
                                        </p:attrNameLst>
                                      </p:cBhvr>
                                      <p:tavLst>
                                        <p:tav tm="0">
                                          <p:val>
                                            <p:strVal val="#ppt_h"/>
                                          </p:val>
                                        </p:tav>
                                        <p:tav tm="100000">
                                          <p:val>
                                            <p:strVal val="#ppt_h"/>
                                          </p:val>
                                        </p:tav>
                                      </p:tavLst>
                                    </p:anim>
                                    <p:animEffect transition="in" filter="fade">
                                      <p:cBhvr>
                                        <p:cTn id="26" dur="1000"/>
                                        <p:tgtEl>
                                          <p:spTgt spid="37"/>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1000" fill="hold"/>
                                        <p:tgtEl>
                                          <p:spTgt spid="38"/>
                                        </p:tgtEl>
                                        <p:attrNameLst>
                                          <p:attrName>ppt_w</p:attrName>
                                        </p:attrNameLst>
                                      </p:cBhvr>
                                      <p:tavLst>
                                        <p:tav tm="0">
                                          <p:val>
                                            <p:strVal val="#ppt_w*0.70"/>
                                          </p:val>
                                        </p:tav>
                                        <p:tav tm="100000">
                                          <p:val>
                                            <p:strVal val="#ppt_w"/>
                                          </p:val>
                                        </p:tav>
                                      </p:tavLst>
                                    </p:anim>
                                    <p:anim calcmode="lin" valueType="num">
                                      <p:cBhvr>
                                        <p:cTn id="30" dur="1000" fill="hold"/>
                                        <p:tgtEl>
                                          <p:spTgt spid="38"/>
                                        </p:tgtEl>
                                        <p:attrNameLst>
                                          <p:attrName>ppt_h</p:attrName>
                                        </p:attrNameLst>
                                      </p:cBhvr>
                                      <p:tavLst>
                                        <p:tav tm="0">
                                          <p:val>
                                            <p:strVal val="#ppt_h"/>
                                          </p:val>
                                        </p:tav>
                                        <p:tav tm="100000">
                                          <p:val>
                                            <p:strVal val="#ppt_h"/>
                                          </p:val>
                                        </p:tav>
                                      </p:tavLst>
                                    </p:anim>
                                    <p:animEffect transition="in" filter="fade">
                                      <p:cBhvr>
                                        <p:cTn id="31" dur="1000"/>
                                        <p:tgtEl>
                                          <p:spTgt spid="38"/>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strips(downLeft)">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1000" fill="hold"/>
                                        <p:tgtEl>
                                          <p:spTgt spid="39"/>
                                        </p:tgtEl>
                                        <p:attrNameLst>
                                          <p:attrName>ppt_w</p:attrName>
                                        </p:attrNameLst>
                                      </p:cBhvr>
                                      <p:tavLst>
                                        <p:tav tm="0">
                                          <p:val>
                                            <p:strVal val="#ppt_w*0.70"/>
                                          </p:val>
                                        </p:tav>
                                        <p:tav tm="100000">
                                          <p:val>
                                            <p:strVal val="#ppt_w"/>
                                          </p:val>
                                        </p:tav>
                                      </p:tavLst>
                                    </p:anim>
                                    <p:anim calcmode="lin" valueType="num">
                                      <p:cBhvr>
                                        <p:cTn id="42" dur="1000" fill="hold"/>
                                        <p:tgtEl>
                                          <p:spTgt spid="39"/>
                                        </p:tgtEl>
                                        <p:attrNameLst>
                                          <p:attrName>ppt_h</p:attrName>
                                        </p:attrNameLst>
                                      </p:cBhvr>
                                      <p:tavLst>
                                        <p:tav tm="0">
                                          <p:val>
                                            <p:strVal val="#ppt_h"/>
                                          </p:val>
                                        </p:tav>
                                        <p:tav tm="100000">
                                          <p:val>
                                            <p:strVal val="#ppt_h"/>
                                          </p:val>
                                        </p:tav>
                                      </p:tavLst>
                                    </p:anim>
                                    <p:animEffect transition="in" filter="fade">
                                      <p:cBhvr>
                                        <p:cTn id="43" dur="1000"/>
                                        <p:tgtEl>
                                          <p:spTgt spid="39"/>
                                        </p:tgtEl>
                                      </p:cBhvr>
                                    </p:animEffect>
                                  </p:childTnLst>
                                </p:cTn>
                              </p:par>
                            </p:childTnLst>
                          </p:cTn>
                        </p:par>
                      </p:childTnLst>
                    </p:cTn>
                  </p:par>
                  <p:par>
                    <p:cTn id="44" fill="hold">
                      <p:stCondLst>
                        <p:cond delay="indefinite"/>
                      </p:stCondLst>
                      <p:childTnLst>
                        <p:par>
                          <p:cTn id="45" fill="hold">
                            <p:stCondLst>
                              <p:cond delay="0"/>
                            </p:stCondLst>
                            <p:childTnLst>
                              <p:par>
                                <p:cTn id="46" presetID="18" presetClass="entr" presetSubtype="12"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strips(downLeft)">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1000" fill="hold"/>
                                        <p:tgtEl>
                                          <p:spTgt spid="12"/>
                                        </p:tgtEl>
                                        <p:attrNameLst>
                                          <p:attrName>ppt_w</p:attrName>
                                        </p:attrNameLst>
                                      </p:cBhvr>
                                      <p:tavLst>
                                        <p:tav tm="0">
                                          <p:val>
                                            <p:strVal val="#ppt_w*0.70"/>
                                          </p:val>
                                        </p:tav>
                                        <p:tav tm="100000">
                                          <p:val>
                                            <p:strVal val="#ppt_w"/>
                                          </p:val>
                                        </p:tav>
                                      </p:tavLst>
                                    </p:anim>
                                    <p:anim calcmode="lin" valueType="num">
                                      <p:cBhvr>
                                        <p:cTn id="54" dur="1000" fill="hold"/>
                                        <p:tgtEl>
                                          <p:spTgt spid="12"/>
                                        </p:tgtEl>
                                        <p:attrNameLst>
                                          <p:attrName>ppt_h</p:attrName>
                                        </p:attrNameLst>
                                      </p:cBhvr>
                                      <p:tavLst>
                                        <p:tav tm="0">
                                          <p:val>
                                            <p:strVal val="#ppt_h"/>
                                          </p:val>
                                        </p:tav>
                                        <p:tav tm="100000">
                                          <p:val>
                                            <p:strVal val="#ppt_h"/>
                                          </p:val>
                                        </p:tav>
                                      </p:tavLst>
                                    </p:anim>
                                    <p:animEffect transition="in" filter="fade">
                                      <p:cBhvr>
                                        <p:cTn id="55"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6" grpId="0" animBg="1"/>
      <p:bldP spid="37" grpId="0" animBg="1"/>
      <p:bldP spid="38" grpId="0"/>
      <p:bldP spid="39" grpId="0" animBg="1"/>
      <p:bldP spid="12" grpId="0" animBg="1"/>
      <p:bldP spid="13" grpId="0" animBg="1"/>
      <p:bldP spid="2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èche vers le haut 8"/>
          <p:cNvSpPr/>
          <p:nvPr/>
        </p:nvSpPr>
        <p:spPr>
          <a:xfrm rot="9117502">
            <a:off x="5469791" y="397729"/>
            <a:ext cx="428628" cy="1799069"/>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6" name="Flèche vers le haut 15"/>
          <p:cNvSpPr/>
          <p:nvPr/>
        </p:nvSpPr>
        <p:spPr>
          <a:xfrm rot="10800000">
            <a:off x="5091212" y="1142984"/>
            <a:ext cx="428628" cy="1714512"/>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37" name="Rectangle 36"/>
          <p:cNvSpPr/>
          <p:nvPr/>
        </p:nvSpPr>
        <p:spPr>
          <a:xfrm>
            <a:off x="5715008" y="1071546"/>
            <a:ext cx="3929090" cy="4500570"/>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38" name="Rectangle 37"/>
          <p:cNvSpPr/>
          <p:nvPr/>
        </p:nvSpPr>
        <p:spPr>
          <a:xfrm>
            <a:off x="5572132" y="1142984"/>
            <a:ext cx="4071966" cy="4832092"/>
          </a:xfrm>
          <a:prstGeom prst="rect">
            <a:avLst/>
          </a:prstGeom>
          <a:scene3d>
            <a:camera prst="isometricRightUp"/>
            <a:lightRig rig="threePt" dir="t"/>
          </a:scene3d>
        </p:spPr>
        <p:txBody>
          <a:bodyPr wrap="square">
            <a:spAutoFit/>
          </a:bodyPr>
          <a:lstStyle/>
          <a:p>
            <a:pPr algn="r" rtl="1">
              <a:buFont typeface="Arial" charset="0"/>
              <a:buChar char="•"/>
            </a:pPr>
            <a:r>
              <a:rPr lang="ar-TN" sz="2800" dirty="0" smtClean="0">
                <a:latin typeface="Times New Roman" pitchFamily="18" charset="0"/>
                <a:ea typeface="Calibri" pitchFamily="34" charset="0"/>
                <a:cs typeface="Times New Roman" pitchFamily="18" charset="0"/>
              </a:rPr>
              <a:t>الرعاية الصحية:</a:t>
            </a:r>
            <a:endParaRPr lang="fr-FR" sz="2800" dirty="0" smtClean="0">
              <a:latin typeface="Times New Roman" pitchFamily="18" charset="0"/>
              <a:ea typeface="Calibri" pitchFamily="34" charset="0"/>
              <a:cs typeface="Times New Roman" pitchFamily="18" charset="0"/>
            </a:endParaRPr>
          </a:p>
          <a:p>
            <a:pPr algn="r" rtl="1"/>
            <a:r>
              <a:rPr lang="ar-TN" sz="2800" dirty="0" smtClean="0">
                <a:latin typeface="Times New Roman" pitchFamily="18" charset="0"/>
                <a:ea typeface="Calibri" pitchFamily="34" charset="0"/>
                <a:cs typeface="Times New Roman" pitchFamily="18" charset="0"/>
              </a:rPr>
              <a:t>يتمتع المعوق بمجانية العلاج في مؤسسات الصحة العمومية </a:t>
            </a:r>
            <a:endParaRPr lang="ar-SA" sz="2800" dirty="0" smtClean="0">
              <a:latin typeface="Times New Roman" pitchFamily="18" charset="0"/>
              <a:ea typeface="Calibri" pitchFamily="34" charset="0"/>
              <a:cs typeface="Times New Roman" pitchFamily="18" charset="0"/>
            </a:endParaRPr>
          </a:p>
          <a:p>
            <a:pPr algn="r" rtl="1"/>
            <a:r>
              <a:rPr lang="ar-TN" sz="2800" dirty="0" smtClean="0">
                <a:latin typeface="Times New Roman" pitchFamily="18" charset="0"/>
                <a:ea typeface="Calibri" pitchFamily="34" charset="0"/>
                <a:cs typeface="Times New Roman" pitchFamily="18" charset="0"/>
              </a:rPr>
              <a:t>يتمتع الشخص الحامل لإعاقة عميقة لمجانية العلاج بالمصحات  التابعة</a:t>
            </a:r>
            <a:r>
              <a:rPr lang="fr-FR" sz="2800" dirty="0" smtClean="0">
                <a:latin typeface="Times New Roman" pitchFamily="18" charset="0"/>
                <a:ea typeface="Calibri" pitchFamily="34" charset="0"/>
                <a:cs typeface="Times New Roman" pitchFamily="18" charset="0"/>
              </a:rPr>
              <a:t>  </a:t>
            </a:r>
            <a:r>
              <a:rPr lang="ar-TN" sz="2800" dirty="0" smtClean="0">
                <a:latin typeface="Times New Roman" pitchFamily="18" charset="0"/>
                <a:ea typeface="Calibri" pitchFamily="34" charset="0"/>
                <a:cs typeface="Times New Roman" pitchFamily="18" charset="0"/>
              </a:rPr>
              <a:t> للصندوق الوطني للضمان الاجتماعي</a:t>
            </a:r>
            <a:endParaRPr lang="fr-FR" sz="2800" dirty="0" smtClean="0">
              <a:latin typeface="Times New Roman" pitchFamily="18" charset="0"/>
              <a:ea typeface="Calibri" pitchFamily="34" charset="0"/>
              <a:cs typeface="Times New Roman" pitchFamily="18" charset="0"/>
            </a:endParaRPr>
          </a:p>
          <a:p>
            <a:pPr algn="r" rtl="1"/>
            <a:r>
              <a:rPr lang="ar-SA" sz="2800" dirty="0" smtClean="0">
                <a:latin typeface="Times New Roman" pitchFamily="18" charset="0"/>
                <a:ea typeface="Calibri" pitchFamily="34" charset="0"/>
                <a:cs typeface="Times New Roman" pitchFamily="18" charset="0"/>
              </a:rPr>
              <a:t>يتمتع </a:t>
            </a:r>
            <a:r>
              <a:rPr lang="ar-TN" sz="2800" dirty="0" smtClean="0">
                <a:latin typeface="Times New Roman" pitchFamily="18" charset="0"/>
                <a:ea typeface="Calibri" pitchFamily="34" charset="0"/>
                <a:cs typeface="Times New Roman" pitchFamily="18" charset="0"/>
              </a:rPr>
              <a:t>بتغطية اجتماعية كاملة تشمل نفقات العلاج </a:t>
            </a:r>
            <a:r>
              <a:rPr lang="ar-TN" sz="2800" dirty="0" err="1" smtClean="0">
                <a:latin typeface="Times New Roman" pitchFamily="18" charset="0"/>
                <a:ea typeface="Calibri" pitchFamily="34" charset="0"/>
                <a:cs typeface="Times New Roman" pitchFamily="18" charset="0"/>
              </a:rPr>
              <a:t>و</a:t>
            </a:r>
            <a:r>
              <a:rPr lang="ar-TN" sz="2800" dirty="0" smtClean="0">
                <a:latin typeface="Times New Roman" pitchFamily="18" charset="0"/>
                <a:ea typeface="Calibri" pitchFamily="34" charset="0"/>
                <a:cs typeface="Times New Roman" pitchFamily="18" charset="0"/>
              </a:rPr>
              <a:t> التأهيل </a:t>
            </a:r>
            <a:r>
              <a:rPr lang="ar-TN" sz="2800" dirty="0" err="1" smtClean="0">
                <a:latin typeface="Times New Roman" pitchFamily="18" charset="0"/>
                <a:ea typeface="Calibri" pitchFamily="34" charset="0"/>
                <a:cs typeface="Times New Roman" pitchFamily="18" charset="0"/>
              </a:rPr>
              <a:t>و</a:t>
            </a:r>
            <a:r>
              <a:rPr lang="ar-TN" sz="2800" dirty="0" smtClean="0">
                <a:latin typeface="Times New Roman" pitchFamily="18" charset="0"/>
                <a:ea typeface="Calibri" pitchFamily="34" charset="0"/>
                <a:cs typeface="Times New Roman" pitchFamily="18" charset="0"/>
              </a:rPr>
              <a:t> اقتناء الأجهزة التعويضية.</a:t>
            </a:r>
            <a:endParaRPr lang="fr-FR" sz="2800" dirty="0" smtClean="0">
              <a:latin typeface="Times New Roman" pitchFamily="18" charset="0"/>
              <a:ea typeface="Calibri" pitchFamily="34" charset="0"/>
              <a:cs typeface="Times New Roman" pitchFamily="18" charset="0"/>
            </a:endParaRPr>
          </a:p>
          <a:p>
            <a:pPr algn="r" rtl="1"/>
            <a:r>
              <a:rPr lang="ar-TN" sz="2800" dirty="0" smtClean="0">
                <a:latin typeface="Times New Roman" pitchFamily="18" charset="0"/>
                <a:ea typeface="Calibri" pitchFamily="34" charset="0"/>
                <a:cs typeface="Times New Roman" pitchFamily="18" charset="0"/>
              </a:rPr>
              <a:t> </a:t>
            </a:r>
            <a:endParaRPr lang="ar-SA" sz="2800" dirty="0">
              <a:latin typeface="Times New Roman" pitchFamily="18" charset="0"/>
              <a:ea typeface="Calibri" pitchFamily="34" charset="0"/>
              <a:cs typeface="Times New Roman" pitchFamily="18" charset="0"/>
            </a:endParaRPr>
          </a:p>
        </p:txBody>
      </p:sp>
      <p:sp>
        <p:nvSpPr>
          <p:cNvPr id="39" name="Rectangle 38"/>
          <p:cNvSpPr/>
          <p:nvPr/>
        </p:nvSpPr>
        <p:spPr>
          <a:xfrm>
            <a:off x="3857620" y="2928934"/>
            <a:ext cx="2714644" cy="3000396"/>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Arial" charset="0"/>
              <a:buChar char="•"/>
            </a:pPr>
            <a:r>
              <a:rPr lang="ar-TN" sz="2800" dirty="0" smtClean="0">
                <a:latin typeface="Times New Roman" pitchFamily="18" charset="0"/>
                <a:ea typeface="Calibri" pitchFamily="34" charset="0"/>
                <a:cs typeface="Times New Roman" pitchFamily="18" charset="0"/>
              </a:rPr>
              <a:t>المنح العائلية</a:t>
            </a:r>
            <a:r>
              <a:rPr lang="fr-FR" sz="2800" dirty="0" smtClean="0">
                <a:latin typeface="Times New Roman" pitchFamily="18" charset="0"/>
                <a:ea typeface="Calibri" pitchFamily="34" charset="0"/>
                <a:cs typeface="Times New Roman" pitchFamily="18" charset="0"/>
              </a:rPr>
              <a:t>: </a:t>
            </a:r>
          </a:p>
          <a:p>
            <a:pPr algn="r" rtl="1" eaLnBrk="0" hangingPunct="0"/>
            <a:r>
              <a:rPr lang="ar-TN" sz="2800" dirty="0" smtClean="0">
                <a:latin typeface="Times New Roman" pitchFamily="18" charset="0"/>
                <a:ea typeface="Calibri" pitchFamily="34" charset="0"/>
                <a:cs typeface="Times New Roman" pitchFamily="18" charset="0"/>
              </a:rPr>
              <a:t>بعنوان كفالة المعاقين مهما كانت رتبتهم </a:t>
            </a:r>
            <a:r>
              <a:rPr lang="ar-TN" sz="2800" dirty="0" err="1" smtClean="0">
                <a:latin typeface="Times New Roman" pitchFamily="18" charset="0"/>
                <a:ea typeface="Calibri" pitchFamily="34" charset="0"/>
                <a:cs typeface="Times New Roman" pitchFamily="18" charset="0"/>
              </a:rPr>
              <a:t>و</a:t>
            </a:r>
            <a:r>
              <a:rPr lang="ar-TN" sz="2800" dirty="0" smtClean="0">
                <a:latin typeface="Times New Roman" pitchFamily="18" charset="0"/>
                <a:ea typeface="Calibri" pitchFamily="34" charset="0"/>
                <a:cs typeface="Times New Roman" pitchFamily="18" charset="0"/>
              </a:rPr>
              <a:t> تمكن الأم التي لها طفل معاق من الانتفاع بالتقاعد المبكر. </a:t>
            </a:r>
            <a:endParaRPr lang="fr-FR" sz="2800" dirty="0" smtClean="0">
              <a:latin typeface="Times New Roman" pitchFamily="18" charset="0"/>
              <a:ea typeface="Calibri" pitchFamily="34" charset="0"/>
              <a:cs typeface="Times New Roman" pitchFamily="18" charset="0"/>
            </a:endParaRPr>
          </a:p>
          <a:p>
            <a:pPr algn="r" rtl="1" eaLnBrk="0" hangingPunct="0"/>
            <a:endParaRPr lang="ar-TN" sz="2800" b="1" dirty="0">
              <a:latin typeface="Times New Roman" pitchFamily="18" charset="0"/>
              <a:cs typeface="Times New Roman" pitchFamily="18" charset="0"/>
            </a:endParaRPr>
          </a:p>
        </p:txBody>
      </p:sp>
      <p:sp>
        <p:nvSpPr>
          <p:cNvPr id="12" name="Rectangle 11"/>
          <p:cNvSpPr/>
          <p:nvPr/>
        </p:nvSpPr>
        <p:spPr>
          <a:xfrm>
            <a:off x="2071670" y="3929066"/>
            <a:ext cx="2428892" cy="2357454"/>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Arial" charset="0"/>
              <a:buChar char="•"/>
            </a:pPr>
            <a:r>
              <a:rPr lang="ar-TN" sz="2800" dirty="0" smtClean="0">
                <a:latin typeface="Times New Roman" pitchFamily="18" charset="0"/>
                <a:cs typeface="Times New Roman" pitchFamily="18" charset="0"/>
              </a:rPr>
              <a:t>برنامج مساعدة المعوقين المعوزين </a:t>
            </a:r>
            <a:endParaRPr lang="ar-SA" sz="2800" dirty="0" smtClean="0">
              <a:latin typeface="Times New Roman" pitchFamily="18" charset="0"/>
              <a:cs typeface="Times New Roman" pitchFamily="18" charset="0"/>
            </a:endParaRPr>
          </a:p>
          <a:p>
            <a:pPr algn="r" rtl="1" eaLnBrk="0" hangingPunct="0"/>
            <a:endParaRPr lang="ar-TN" sz="2800" b="1" dirty="0">
              <a:latin typeface="Times New Roman" pitchFamily="18" charset="0"/>
              <a:cs typeface="Times New Roman" pitchFamily="18" charset="0"/>
            </a:endParaRPr>
          </a:p>
        </p:txBody>
      </p:sp>
      <p:sp>
        <p:nvSpPr>
          <p:cNvPr id="14" name="Rectangle 13"/>
          <p:cNvSpPr/>
          <p:nvPr/>
        </p:nvSpPr>
        <p:spPr>
          <a:xfrm>
            <a:off x="-71470" y="571480"/>
            <a:ext cx="2714644" cy="2500330"/>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Arial" charset="0"/>
              <a:buChar char="•"/>
            </a:pPr>
            <a:r>
              <a:rPr lang="ar-TN" sz="2800" dirty="0" smtClean="0">
                <a:latin typeface="Times New Roman" pitchFamily="18" charset="0"/>
                <a:cs typeface="Times New Roman" pitchFamily="18" charset="0"/>
              </a:rPr>
              <a:t>تنتفع العائلة الكافلة لشخص معوق دون سند بمنحة شهرية قارة</a:t>
            </a:r>
            <a:endParaRPr lang="fr-FR" sz="2800" dirty="0" smtClean="0">
              <a:latin typeface="Times New Roman" pitchFamily="18" charset="0"/>
              <a:cs typeface="Times New Roman" pitchFamily="18" charset="0"/>
            </a:endParaRPr>
          </a:p>
          <a:p>
            <a:pPr algn="r" rtl="1">
              <a:buFont typeface="Arial" charset="0"/>
              <a:buChar char="•"/>
            </a:pPr>
            <a:endParaRPr lang="ar-TN" sz="2800" b="1" dirty="0">
              <a:latin typeface="Times New Roman" pitchFamily="18" charset="0"/>
              <a:cs typeface="Times New Roman" pitchFamily="18" charset="0"/>
            </a:endParaRPr>
          </a:p>
        </p:txBody>
      </p:sp>
      <p:sp>
        <p:nvSpPr>
          <p:cNvPr id="15" name="Rectangle 14"/>
          <p:cNvSpPr/>
          <p:nvPr/>
        </p:nvSpPr>
        <p:spPr>
          <a:xfrm>
            <a:off x="785786" y="2571744"/>
            <a:ext cx="2357454" cy="2428892"/>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Arial" charset="0"/>
              <a:buChar char="•"/>
            </a:pPr>
            <a:r>
              <a:rPr lang="ar-SA" sz="2800" dirty="0" smtClean="0">
                <a:latin typeface="Times New Roman" pitchFamily="18" charset="0"/>
                <a:cs typeface="Times New Roman" pitchFamily="18" charset="0"/>
              </a:rPr>
              <a:t>ا</a:t>
            </a:r>
            <a:r>
              <a:rPr lang="ar-TN" sz="2800" dirty="0" smtClean="0">
                <a:latin typeface="Times New Roman" pitchFamily="18" charset="0"/>
                <a:cs typeface="Times New Roman" pitchFamily="18" charset="0"/>
              </a:rPr>
              <a:t>لتكفل بالشخص المعوق المعوز الفاقد للسند العائلي</a:t>
            </a:r>
            <a:endParaRPr lang="ar-TN" sz="2800" b="1" dirty="0">
              <a:latin typeface="Times New Roman" pitchFamily="18" charset="0"/>
              <a:cs typeface="Times New Roman" pitchFamily="18" charset="0"/>
            </a:endParaRPr>
          </a:p>
        </p:txBody>
      </p:sp>
      <p:sp>
        <p:nvSpPr>
          <p:cNvPr id="25" name="Flèche vers le haut 24"/>
          <p:cNvSpPr/>
          <p:nvPr/>
        </p:nvSpPr>
        <p:spPr>
          <a:xfrm rot="12937555">
            <a:off x="3155782" y="978362"/>
            <a:ext cx="428628" cy="1566367"/>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26" name="Flèche vers le haut 25"/>
          <p:cNvSpPr/>
          <p:nvPr/>
        </p:nvSpPr>
        <p:spPr>
          <a:xfrm rot="12068847">
            <a:off x="3715120" y="1190488"/>
            <a:ext cx="428628" cy="2458284"/>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27" name="Flèche vers le haut 26"/>
          <p:cNvSpPr/>
          <p:nvPr/>
        </p:nvSpPr>
        <p:spPr>
          <a:xfrm rot="13438879">
            <a:off x="2592949" y="631793"/>
            <a:ext cx="428628" cy="1140736"/>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nvGrpSpPr>
          <p:cNvPr id="28" name="Diagram group"/>
          <p:cNvGrpSpPr/>
          <p:nvPr/>
        </p:nvGrpSpPr>
        <p:grpSpPr>
          <a:xfrm>
            <a:off x="2285984" y="71414"/>
            <a:ext cx="4357717" cy="1571636"/>
            <a:chOff x="2155507" y="2277603"/>
            <a:chExt cx="1784985" cy="1784985"/>
          </a:xfrm>
          <a:scene3d>
            <a:camera prst="perspectiveLeft" zoom="91000"/>
            <a:lightRig rig="threePt" dir="t">
              <a:rot lat="0" lon="0" rev="20640000"/>
            </a:lightRig>
          </a:scene3d>
        </p:grpSpPr>
        <p:grpSp>
          <p:nvGrpSpPr>
            <p:cNvPr id="29" name="Groupe 79"/>
            <p:cNvGrpSpPr/>
            <p:nvPr/>
          </p:nvGrpSpPr>
          <p:grpSpPr>
            <a:xfrm>
              <a:off x="2155507" y="2277603"/>
              <a:ext cx="1784985" cy="1784985"/>
              <a:chOff x="2155507" y="2277603"/>
              <a:chExt cx="1784985" cy="1784985"/>
            </a:xfrm>
          </p:grpSpPr>
          <p:sp>
            <p:nvSpPr>
              <p:cNvPr id="30" name="Ellipse 29"/>
              <p:cNvSpPr/>
              <p:nvPr/>
            </p:nvSpPr>
            <p:spPr>
              <a:xfrm>
                <a:off x="2155507" y="2277603"/>
                <a:ext cx="1784985" cy="1784985"/>
              </a:xfrm>
              <a:prstGeom prst="ellipse">
                <a:avLst/>
              </a:prstGeom>
              <a:sp3d>
                <a:bevelT prst="angle"/>
              </a:sp3d>
            </p:spPr>
            <p:style>
              <a:lnRef idx="1">
                <a:schemeClr val="accent1"/>
              </a:lnRef>
              <a:fillRef idx="2">
                <a:schemeClr val="accent1"/>
              </a:fillRef>
              <a:effectRef idx="1">
                <a:schemeClr val="accent1"/>
              </a:effectRef>
              <a:fontRef idx="minor">
                <a:schemeClr val="dk1"/>
              </a:fontRef>
            </p:style>
          </p:sp>
          <p:sp>
            <p:nvSpPr>
              <p:cNvPr id="31" name="Ellipse 4"/>
              <p:cNvSpPr/>
              <p:nvPr/>
            </p:nvSpPr>
            <p:spPr>
              <a:xfrm>
                <a:off x="2416912" y="2539008"/>
                <a:ext cx="1262175" cy="1262175"/>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endParaRPr lang="ar-DZ" sz="3700" kern="1200" dirty="0" smtClean="0"/>
              </a:p>
              <a:p>
                <a:pPr lvl="0" algn="ctr" defTabSz="1644650">
                  <a:lnSpc>
                    <a:spcPct val="90000"/>
                  </a:lnSpc>
                  <a:spcBef>
                    <a:spcPct val="0"/>
                  </a:spcBef>
                  <a:spcAft>
                    <a:spcPct val="35000"/>
                  </a:spcAft>
                </a:pPr>
                <a:endParaRPr lang="fr-FR" sz="3700" kern="1200" dirty="0"/>
              </a:p>
            </p:txBody>
          </p:sp>
        </p:grpSp>
      </p:grpSp>
      <p:sp>
        <p:nvSpPr>
          <p:cNvPr id="32" name="Rectangle 31"/>
          <p:cNvSpPr/>
          <p:nvPr/>
        </p:nvSpPr>
        <p:spPr>
          <a:xfrm>
            <a:off x="2714612" y="383425"/>
            <a:ext cx="3571900" cy="830997"/>
          </a:xfrm>
          <a:prstGeom prst="rect">
            <a:avLst/>
          </a:prstGeom>
        </p:spPr>
        <p:txBody>
          <a:bodyPr wrap="square">
            <a:spAutoFit/>
          </a:bodyPr>
          <a:lstStyle/>
          <a:p>
            <a:pPr lvl="0" algn="ctr" rtl="1"/>
            <a:r>
              <a:rPr lang="ar-TN" sz="2400" b="1" dirty="0" smtClean="0"/>
              <a:t>البعد الرابع</a:t>
            </a:r>
            <a:endParaRPr lang="fr-FR" sz="2400" b="1" dirty="0" smtClean="0"/>
          </a:p>
          <a:p>
            <a:pPr lvl="0" algn="ctr" rtl="1"/>
            <a:r>
              <a:rPr lang="ar-TN" sz="2400" b="1" dirty="0" smtClean="0">
                <a:latin typeface="Times New Roman" pitchFamily="18" charset="0"/>
                <a:cs typeface="Times New Roman" pitchFamily="18" charset="0"/>
              </a:rPr>
              <a:t>الحماية الاجتماعية</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0.70"/>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2"/>
                                        </p:tgtEl>
                                        <p:attrNameLst>
                                          <p:attrName>style.visibility</p:attrName>
                                        </p:attrNameLst>
                                      </p:cBhvr>
                                      <p:to>
                                        <p:strVal val="visible"/>
                                      </p:to>
                                    </p:set>
                                    <p:anim calcmode="lin" valueType="num">
                                      <p:cBhvr>
                                        <p:cTn id="12" dur="1000" fill="hold"/>
                                        <p:tgtEl>
                                          <p:spTgt spid="32"/>
                                        </p:tgtEl>
                                        <p:attrNameLst>
                                          <p:attrName>ppt_w</p:attrName>
                                        </p:attrNameLst>
                                      </p:cBhvr>
                                      <p:tavLst>
                                        <p:tav tm="0">
                                          <p:val>
                                            <p:strVal val="#ppt_w*0.70"/>
                                          </p:val>
                                        </p:tav>
                                        <p:tav tm="100000">
                                          <p:val>
                                            <p:strVal val="#ppt_w"/>
                                          </p:val>
                                        </p:tav>
                                      </p:tavLst>
                                    </p:anim>
                                    <p:anim calcmode="lin" valueType="num">
                                      <p:cBhvr>
                                        <p:cTn id="13" dur="1000" fill="hold"/>
                                        <p:tgtEl>
                                          <p:spTgt spid="32"/>
                                        </p:tgtEl>
                                        <p:attrNameLst>
                                          <p:attrName>ppt_h</p:attrName>
                                        </p:attrNameLst>
                                      </p:cBhvr>
                                      <p:tavLst>
                                        <p:tav tm="0">
                                          <p:val>
                                            <p:strVal val="#ppt_h"/>
                                          </p:val>
                                        </p:tav>
                                        <p:tav tm="100000">
                                          <p:val>
                                            <p:strVal val="#ppt_h"/>
                                          </p:val>
                                        </p:tav>
                                      </p:tavLst>
                                    </p:anim>
                                    <p:animEffect transition="in" filter="fade">
                                      <p:cBhvr>
                                        <p:cTn id="14" dur="1000"/>
                                        <p:tgtEl>
                                          <p:spTgt spid="32"/>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strips(down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1000" fill="hold"/>
                                        <p:tgtEl>
                                          <p:spTgt spid="37"/>
                                        </p:tgtEl>
                                        <p:attrNameLst>
                                          <p:attrName>ppt_w</p:attrName>
                                        </p:attrNameLst>
                                      </p:cBhvr>
                                      <p:tavLst>
                                        <p:tav tm="0">
                                          <p:val>
                                            <p:strVal val="#ppt_w*0.70"/>
                                          </p:val>
                                        </p:tav>
                                        <p:tav tm="100000">
                                          <p:val>
                                            <p:strVal val="#ppt_w"/>
                                          </p:val>
                                        </p:tav>
                                      </p:tavLst>
                                    </p:anim>
                                    <p:anim calcmode="lin" valueType="num">
                                      <p:cBhvr>
                                        <p:cTn id="25" dur="1000" fill="hold"/>
                                        <p:tgtEl>
                                          <p:spTgt spid="37"/>
                                        </p:tgtEl>
                                        <p:attrNameLst>
                                          <p:attrName>ppt_h</p:attrName>
                                        </p:attrNameLst>
                                      </p:cBhvr>
                                      <p:tavLst>
                                        <p:tav tm="0">
                                          <p:val>
                                            <p:strVal val="#ppt_h"/>
                                          </p:val>
                                        </p:tav>
                                        <p:tav tm="100000">
                                          <p:val>
                                            <p:strVal val="#ppt_h"/>
                                          </p:val>
                                        </p:tav>
                                      </p:tavLst>
                                    </p:anim>
                                    <p:animEffect transition="in" filter="fade">
                                      <p:cBhvr>
                                        <p:cTn id="26" dur="1000"/>
                                        <p:tgtEl>
                                          <p:spTgt spid="37"/>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1000" fill="hold"/>
                                        <p:tgtEl>
                                          <p:spTgt spid="38"/>
                                        </p:tgtEl>
                                        <p:attrNameLst>
                                          <p:attrName>ppt_w</p:attrName>
                                        </p:attrNameLst>
                                      </p:cBhvr>
                                      <p:tavLst>
                                        <p:tav tm="0">
                                          <p:val>
                                            <p:strVal val="#ppt_w*0.70"/>
                                          </p:val>
                                        </p:tav>
                                        <p:tav tm="100000">
                                          <p:val>
                                            <p:strVal val="#ppt_w"/>
                                          </p:val>
                                        </p:tav>
                                      </p:tavLst>
                                    </p:anim>
                                    <p:anim calcmode="lin" valueType="num">
                                      <p:cBhvr>
                                        <p:cTn id="30" dur="1000" fill="hold"/>
                                        <p:tgtEl>
                                          <p:spTgt spid="38"/>
                                        </p:tgtEl>
                                        <p:attrNameLst>
                                          <p:attrName>ppt_h</p:attrName>
                                        </p:attrNameLst>
                                      </p:cBhvr>
                                      <p:tavLst>
                                        <p:tav tm="0">
                                          <p:val>
                                            <p:strVal val="#ppt_h"/>
                                          </p:val>
                                        </p:tav>
                                        <p:tav tm="100000">
                                          <p:val>
                                            <p:strVal val="#ppt_h"/>
                                          </p:val>
                                        </p:tav>
                                      </p:tavLst>
                                    </p:anim>
                                    <p:animEffect transition="in" filter="fade">
                                      <p:cBhvr>
                                        <p:cTn id="31" dur="1000"/>
                                        <p:tgtEl>
                                          <p:spTgt spid="38"/>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strips(downLeft)">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1000" fill="hold"/>
                                        <p:tgtEl>
                                          <p:spTgt spid="39"/>
                                        </p:tgtEl>
                                        <p:attrNameLst>
                                          <p:attrName>ppt_w</p:attrName>
                                        </p:attrNameLst>
                                      </p:cBhvr>
                                      <p:tavLst>
                                        <p:tav tm="0">
                                          <p:val>
                                            <p:strVal val="#ppt_w*0.70"/>
                                          </p:val>
                                        </p:tav>
                                        <p:tav tm="100000">
                                          <p:val>
                                            <p:strVal val="#ppt_w"/>
                                          </p:val>
                                        </p:tav>
                                      </p:tavLst>
                                    </p:anim>
                                    <p:anim calcmode="lin" valueType="num">
                                      <p:cBhvr>
                                        <p:cTn id="42" dur="1000" fill="hold"/>
                                        <p:tgtEl>
                                          <p:spTgt spid="39"/>
                                        </p:tgtEl>
                                        <p:attrNameLst>
                                          <p:attrName>ppt_h</p:attrName>
                                        </p:attrNameLst>
                                      </p:cBhvr>
                                      <p:tavLst>
                                        <p:tav tm="0">
                                          <p:val>
                                            <p:strVal val="#ppt_h"/>
                                          </p:val>
                                        </p:tav>
                                        <p:tav tm="100000">
                                          <p:val>
                                            <p:strVal val="#ppt_h"/>
                                          </p:val>
                                        </p:tav>
                                      </p:tavLst>
                                    </p:anim>
                                    <p:animEffect transition="in" filter="fade">
                                      <p:cBhvr>
                                        <p:cTn id="43" dur="1000"/>
                                        <p:tgtEl>
                                          <p:spTgt spid="39"/>
                                        </p:tgtEl>
                                      </p:cBhvr>
                                    </p:animEffect>
                                  </p:childTnLst>
                                </p:cTn>
                              </p:par>
                            </p:childTnLst>
                          </p:cTn>
                        </p:par>
                      </p:childTnLst>
                    </p:cTn>
                  </p:par>
                  <p:par>
                    <p:cTn id="44" fill="hold">
                      <p:stCondLst>
                        <p:cond delay="indefinite"/>
                      </p:stCondLst>
                      <p:childTnLst>
                        <p:par>
                          <p:cTn id="45" fill="hold">
                            <p:stCondLst>
                              <p:cond delay="0"/>
                            </p:stCondLst>
                            <p:childTnLst>
                              <p:par>
                                <p:cTn id="46" presetID="18" presetClass="entr" presetSubtype="12"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strips(downLeft)">
                                      <p:cBhvr>
                                        <p:cTn id="48" dur="500"/>
                                        <p:tgtEl>
                                          <p:spTgt spid="26"/>
                                        </p:tgtEl>
                                      </p:cBhvr>
                                    </p:animEffect>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1000" fill="hold"/>
                                        <p:tgtEl>
                                          <p:spTgt spid="12"/>
                                        </p:tgtEl>
                                        <p:attrNameLst>
                                          <p:attrName>ppt_w</p:attrName>
                                        </p:attrNameLst>
                                      </p:cBhvr>
                                      <p:tavLst>
                                        <p:tav tm="0">
                                          <p:val>
                                            <p:strVal val="#ppt_w*0.70"/>
                                          </p:val>
                                        </p:tav>
                                        <p:tav tm="100000">
                                          <p:val>
                                            <p:strVal val="#ppt_w"/>
                                          </p:val>
                                        </p:tav>
                                      </p:tavLst>
                                    </p:anim>
                                    <p:anim calcmode="lin" valueType="num">
                                      <p:cBhvr>
                                        <p:cTn id="54" dur="1000" fill="hold"/>
                                        <p:tgtEl>
                                          <p:spTgt spid="12"/>
                                        </p:tgtEl>
                                        <p:attrNameLst>
                                          <p:attrName>ppt_h</p:attrName>
                                        </p:attrNameLst>
                                      </p:cBhvr>
                                      <p:tavLst>
                                        <p:tav tm="0">
                                          <p:val>
                                            <p:strVal val="#ppt_h"/>
                                          </p:val>
                                        </p:tav>
                                        <p:tav tm="100000">
                                          <p:val>
                                            <p:strVal val="#ppt_h"/>
                                          </p:val>
                                        </p:tav>
                                      </p:tavLst>
                                    </p:anim>
                                    <p:animEffect transition="in" filter="fade">
                                      <p:cBhvr>
                                        <p:cTn id="55" dur="10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18" presetClass="entr" presetSubtype="12" fill="hold" grpId="0" nodeType="click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strips(downLeft)">
                                      <p:cBhvr>
                                        <p:cTn id="60" dur="500"/>
                                        <p:tgtEl>
                                          <p:spTgt spid="25"/>
                                        </p:tgtEl>
                                      </p:cBhvr>
                                    </p:animEffect>
                                  </p:childTnLst>
                                </p:cTn>
                              </p:par>
                            </p:childTnLst>
                          </p:cTn>
                        </p:par>
                      </p:childTnLst>
                    </p:cTn>
                  </p:par>
                  <p:par>
                    <p:cTn id="61" fill="hold">
                      <p:stCondLst>
                        <p:cond delay="indefinite"/>
                      </p:stCondLst>
                      <p:childTnLst>
                        <p:par>
                          <p:cTn id="62" fill="hold">
                            <p:stCondLst>
                              <p:cond delay="0"/>
                            </p:stCondLst>
                            <p:childTnLst>
                              <p:par>
                                <p:cTn id="63" presetID="55" presetClass="entr" presetSubtype="0"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p:cTn id="65" dur="1000" fill="hold"/>
                                        <p:tgtEl>
                                          <p:spTgt spid="15"/>
                                        </p:tgtEl>
                                        <p:attrNameLst>
                                          <p:attrName>ppt_w</p:attrName>
                                        </p:attrNameLst>
                                      </p:cBhvr>
                                      <p:tavLst>
                                        <p:tav tm="0">
                                          <p:val>
                                            <p:strVal val="#ppt_w*0.70"/>
                                          </p:val>
                                        </p:tav>
                                        <p:tav tm="100000">
                                          <p:val>
                                            <p:strVal val="#ppt_w"/>
                                          </p:val>
                                        </p:tav>
                                      </p:tavLst>
                                    </p:anim>
                                    <p:anim calcmode="lin" valueType="num">
                                      <p:cBhvr>
                                        <p:cTn id="66" dur="1000" fill="hold"/>
                                        <p:tgtEl>
                                          <p:spTgt spid="15"/>
                                        </p:tgtEl>
                                        <p:attrNameLst>
                                          <p:attrName>ppt_h</p:attrName>
                                        </p:attrNameLst>
                                      </p:cBhvr>
                                      <p:tavLst>
                                        <p:tav tm="0">
                                          <p:val>
                                            <p:strVal val="#ppt_h"/>
                                          </p:val>
                                        </p:tav>
                                        <p:tav tm="100000">
                                          <p:val>
                                            <p:strVal val="#ppt_h"/>
                                          </p:val>
                                        </p:tav>
                                      </p:tavLst>
                                    </p:anim>
                                    <p:animEffect transition="in" filter="fade">
                                      <p:cBhvr>
                                        <p:cTn id="67" dur="10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12"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strips(downLeft)">
                                      <p:cBhvr>
                                        <p:cTn id="72" dur="5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 calcmode="lin" valueType="num">
                                      <p:cBhvr>
                                        <p:cTn id="77" dur="1000" fill="hold"/>
                                        <p:tgtEl>
                                          <p:spTgt spid="14"/>
                                        </p:tgtEl>
                                        <p:attrNameLst>
                                          <p:attrName>ppt_w</p:attrName>
                                        </p:attrNameLst>
                                      </p:cBhvr>
                                      <p:tavLst>
                                        <p:tav tm="0">
                                          <p:val>
                                            <p:strVal val="#ppt_w*0.70"/>
                                          </p:val>
                                        </p:tav>
                                        <p:tav tm="100000">
                                          <p:val>
                                            <p:strVal val="#ppt_w"/>
                                          </p:val>
                                        </p:tav>
                                      </p:tavLst>
                                    </p:anim>
                                    <p:anim calcmode="lin" valueType="num">
                                      <p:cBhvr>
                                        <p:cTn id="78" dur="1000" fill="hold"/>
                                        <p:tgtEl>
                                          <p:spTgt spid="14"/>
                                        </p:tgtEl>
                                        <p:attrNameLst>
                                          <p:attrName>ppt_h</p:attrName>
                                        </p:attrNameLst>
                                      </p:cBhvr>
                                      <p:tavLst>
                                        <p:tav tm="0">
                                          <p:val>
                                            <p:strVal val="#ppt_h"/>
                                          </p:val>
                                        </p:tav>
                                        <p:tav tm="100000">
                                          <p:val>
                                            <p:strVal val="#ppt_h"/>
                                          </p:val>
                                        </p:tav>
                                      </p:tavLst>
                                    </p:anim>
                                    <p:animEffect transition="in" filter="fade">
                                      <p:cBhvr>
                                        <p:cTn id="79"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6" grpId="0" animBg="1"/>
      <p:bldP spid="37" grpId="0" animBg="1"/>
      <p:bldP spid="38" grpId="0"/>
      <p:bldP spid="39" grpId="0" animBg="1"/>
      <p:bldP spid="12" grpId="0" animBg="1"/>
      <p:bldP spid="14" grpId="0" animBg="1"/>
      <p:bldP spid="15" grpId="0" animBg="1"/>
      <p:bldP spid="25" grpId="0" animBg="1"/>
      <p:bldP spid="26" grpId="0" animBg="1"/>
      <p:bldP spid="27" grpId="0" animBg="1"/>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èche vers le haut 8"/>
          <p:cNvSpPr/>
          <p:nvPr/>
        </p:nvSpPr>
        <p:spPr>
          <a:xfrm rot="8800064">
            <a:off x="6390336" y="596011"/>
            <a:ext cx="428628" cy="2870595"/>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6" name="Flèche vers le haut 15"/>
          <p:cNvSpPr/>
          <p:nvPr/>
        </p:nvSpPr>
        <p:spPr>
          <a:xfrm rot="11825408">
            <a:off x="3993738" y="1008187"/>
            <a:ext cx="428628" cy="2541291"/>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37" name="Rectangle 36"/>
          <p:cNvSpPr/>
          <p:nvPr/>
        </p:nvSpPr>
        <p:spPr>
          <a:xfrm>
            <a:off x="6500826" y="3571876"/>
            <a:ext cx="2786082" cy="2357454"/>
          </a:xfrm>
          <a:prstGeom prst="rect">
            <a:avLst/>
          </a:prstGeom>
          <a:scene3d>
            <a:camera prst="isometricLeftDown"/>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38" name="Rectangle 37"/>
          <p:cNvSpPr/>
          <p:nvPr/>
        </p:nvSpPr>
        <p:spPr>
          <a:xfrm>
            <a:off x="5715008" y="4324657"/>
            <a:ext cx="3714776" cy="461665"/>
          </a:xfrm>
          <a:prstGeom prst="rect">
            <a:avLst/>
          </a:prstGeom>
          <a:scene3d>
            <a:camera prst="isometricLeftDown"/>
            <a:lightRig rig="threePt" dir="t"/>
          </a:scene3d>
        </p:spPr>
        <p:txBody>
          <a:bodyPr wrap="square">
            <a:spAutoFit/>
          </a:bodyPr>
          <a:lstStyle/>
          <a:p>
            <a:pPr algn="r" rtl="1">
              <a:buFont typeface="Arial" charset="0"/>
              <a:buChar char="•"/>
            </a:pPr>
            <a:r>
              <a:rPr lang="ar-TN" sz="2400" b="1" dirty="0" smtClean="0">
                <a:latin typeface="Times New Roman" pitchFamily="18" charset="0"/>
                <a:cs typeface="Times New Roman" pitchFamily="18" charset="0"/>
              </a:rPr>
              <a:t>الإدماج بواسطة التعليم </a:t>
            </a:r>
            <a:endParaRPr lang="fr-FR" sz="2400" b="1" dirty="0">
              <a:latin typeface="Times New Roman" pitchFamily="18" charset="0"/>
              <a:cs typeface="Times New Roman" pitchFamily="18" charset="0"/>
            </a:endParaRPr>
          </a:p>
        </p:txBody>
      </p:sp>
      <p:sp>
        <p:nvSpPr>
          <p:cNvPr id="12" name="Rectangle 11"/>
          <p:cNvSpPr/>
          <p:nvPr/>
        </p:nvSpPr>
        <p:spPr>
          <a:xfrm>
            <a:off x="4429124" y="3571876"/>
            <a:ext cx="2786082" cy="2357454"/>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Arial" charset="0"/>
              <a:buChar char="•"/>
            </a:pPr>
            <a:r>
              <a:rPr lang="ar-TN" sz="2400" b="1" dirty="0" smtClean="0">
                <a:latin typeface="Times New Roman" pitchFamily="18" charset="0"/>
                <a:cs typeface="Times New Roman" pitchFamily="18" charset="0"/>
              </a:rPr>
              <a:t>الإدماج بواسطة التكوين المهني </a:t>
            </a:r>
            <a:r>
              <a:rPr lang="ar-TN" sz="2400" b="1" dirty="0" err="1" smtClean="0">
                <a:latin typeface="Times New Roman" pitchFamily="18" charset="0"/>
                <a:cs typeface="Times New Roman" pitchFamily="18" charset="0"/>
              </a:rPr>
              <a:t>و</a:t>
            </a:r>
            <a:r>
              <a:rPr lang="ar-TN" sz="2400" b="1" dirty="0" smtClean="0">
                <a:latin typeface="Times New Roman" pitchFamily="18" charset="0"/>
                <a:cs typeface="Times New Roman" pitchFamily="18" charset="0"/>
              </a:rPr>
              <a:t> العمل</a:t>
            </a:r>
            <a:endParaRPr lang="fr-FR" sz="2400" b="1" dirty="0">
              <a:latin typeface="Times New Roman" pitchFamily="18" charset="0"/>
              <a:cs typeface="Times New Roman" pitchFamily="18" charset="0"/>
            </a:endParaRPr>
          </a:p>
        </p:txBody>
      </p:sp>
      <p:sp>
        <p:nvSpPr>
          <p:cNvPr id="13" name="Rectangle 12"/>
          <p:cNvSpPr/>
          <p:nvPr/>
        </p:nvSpPr>
        <p:spPr>
          <a:xfrm>
            <a:off x="2285984" y="3571876"/>
            <a:ext cx="2786082" cy="2357454"/>
          </a:xfrm>
          <a:prstGeom prst="rect">
            <a:avLst/>
          </a:prstGeom>
          <a:scene3d>
            <a:camera prst="isometricLeftDown"/>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Arial" pitchFamily="34" charset="0"/>
              <a:buChar char="•"/>
            </a:pPr>
            <a:r>
              <a:rPr lang="ar-DZ" sz="2400" b="1" dirty="0" smtClean="0">
                <a:latin typeface="Times New Roman" pitchFamily="18" charset="0"/>
                <a:cs typeface="Times New Roman" pitchFamily="18" charset="0"/>
              </a:rPr>
              <a:t>ا</a:t>
            </a:r>
            <a:r>
              <a:rPr lang="ar-TN" sz="2400" b="1" dirty="0" smtClean="0">
                <a:latin typeface="Times New Roman" pitchFamily="18" charset="0"/>
                <a:cs typeface="Times New Roman" pitchFamily="18" charset="0"/>
              </a:rPr>
              <a:t>لإدماج بواسطة العمل الثقافي</a:t>
            </a:r>
            <a:r>
              <a:rPr lang="ar-TN" sz="2400" dirty="0" smtClean="0">
                <a:latin typeface="Times New Roman" pitchFamily="18" charset="0"/>
                <a:cs typeface="Times New Roman" pitchFamily="18" charset="0"/>
              </a:rPr>
              <a:t> </a:t>
            </a:r>
            <a:endParaRPr lang="fr-FR" sz="2400" dirty="0"/>
          </a:p>
        </p:txBody>
      </p:sp>
      <p:sp>
        <p:nvSpPr>
          <p:cNvPr id="14" name="Rectangle 13"/>
          <p:cNvSpPr/>
          <p:nvPr/>
        </p:nvSpPr>
        <p:spPr>
          <a:xfrm>
            <a:off x="214282" y="3500438"/>
            <a:ext cx="2786082" cy="2357454"/>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Arial" charset="0"/>
              <a:buChar char="•"/>
            </a:pPr>
            <a:r>
              <a:rPr lang="ar-TN" sz="2400" b="1" dirty="0" smtClean="0">
                <a:latin typeface="Times New Roman" pitchFamily="18" charset="0"/>
                <a:cs typeface="Times New Roman" pitchFamily="18" charset="0"/>
              </a:rPr>
              <a:t>الإدماج بواسطة النشاط الرياضي</a:t>
            </a:r>
            <a:endParaRPr lang="fr-FR" sz="2400" b="1" dirty="0">
              <a:latin typeface="Times New Roman" pitchFamily="18" charset="0"/>
              <a:cs typeface="Times New Roman" pitchFamily="18" charset="0"/>
            </a:endParaRPr>
          </a:p>
        </p:txBody>
      </p:sp>
      <p:sp>
        <p:nvSpPr>
          <p:cNvPr id="15" name="Flèche vers le haut 14"/>
          <p:cNvSpPr/>
          <p:nvPr/>
        </p:nvSpPr>
        <p:spPr>
          <a:xfrm rot="10800000">
            <a:off x="5357818" y="1332994"/>
            <a:ext cx="428628" cy="2453195"/>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7" name="Flèche vers le haut 16"/>
          <p:cNvSpPr/>
          <p:nvPr/>
        </p:nvSpPr>
        <p:spPr>
          <a:xfrm rot="12021715">
            <a:off x="2481295" y="627478"/>
            <a:ext cx="428628" cy="2431483"/>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nvGrpSpPr>
          <p:cNvPr id="18" name="Diagram group"/>
          <p:cNvGrpSpPr/>
          <p:nvPr/>
        </p:nvGrpSpPr>
        <p:grpSpPr>
          <a:xfrm>
            <a:off x="2285984" y="71414"/>
            <a:ext cx="4357717" cy="1571636"/>
            <a:chOff x="2155507" y="2277603"/>
            <a:chExt cx="1784985" cy="1784985"/>
          </a:xfrm>
          <a:scene3d>
            <a:camera prst="perspectiveLeft" zoom="91000"/>
            <a:lightRig rig="threePt" dir="t">
              <a:rot lat="0" lon="0" rev="20640000"/>
            </a:lightRig>
          </a:scene3d>
        </p:grpSpPr>
        <p:grpSp>
          <p:nvGrpSpPr>
            <p:cNvPr id="22" name="Groupe 79"/>
            <p:cNvGrpSpPr/>
            <p:nvPr/>
          </p:nvGrpSpPr>
          <p:grpSpPr>
            <a:xfrm>
              <a:off x="2155507" y="2277603"/>
              <a:ext cx="1784985" cy="1784985"/>
              <a:chOff x="2155507" y="2277603"/>
              <a:chExt cx="1784985" cy="1784985"/>
            </a:xfrm>
          </p:grpSpPr>
          <p:sp>
            <p:nvSpPr>
              <p:cNvPr id="23" name="Ellipse 22"/>
              <p:cNvSpPr/>
              <p:nvPr/>
            </p:nvSpPr>
            <p:spPr>
              <a:xfrm>
                <a:off x="2155507" y="2277603"/>
                <a:ext cx="1784985" cy="1784985"/>
              </a:xfrm>
              <a:prstGeom prst="ellipse">
                <a:avLst/>
              </a:prstGeom>
              <a:sp3d>
                <a:bevelT prst="angle"/>
              </a:sp3d>
            </p:spPr>
            <p:style>
              <a:lnRef idx="1">
                <a:schemeClr val="accent1"/>
              </a:lnRef>
              <a:fillRef idx="2">
                <a:schemeClr val="accent1"/>
              </a:fillRef>
              <a:effectRef idx="1">
                <a:schemeClr val="accent1"/>
              </a:effectRef>
              <a:fontRef idx="minor">
                <a:schemeClr val="dk1"/>
              </a:fontRef>
            </p:style>
          </p:sp>
          <p:sp>
            <p:nvSpPr>
              <p:cNvPr id="24" name="Ellipse 4"/>
              <p:cNvSpPr/>
              <p:nvPr/>
            </p:nvSpPr>
            <p:spPr>
              <a:xfrm>
                <a:off x="2416912" y="2539008"/>
                <a:ext cx="1262175" cy="1262175"/>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endParaRPr lang="ar-DZ" sz="3700" kern="1200" dirty="0" smtClean="0"/>
              </a:p>
              <a:p>
                <a:pPr lvl="0" algn="ctr" defTabSz="1644650">
                  <a:lnSpc>
                    <a:spcPct val="90000"/>
                  </a:lnSpc>
                  <a:spcBef>
                    <a:spcPct val="0"/>
                  </a:spcBef>
                  <a:spcAft>
                    <a:spcPct val="35000"/>
                  </a:spcAft>
                </a:pPr>
                <a:endParaRPr lang="fr-FR" sz="3700" kern="1200" dirty="0"/>
              </a:p>
            </p:txBody>
          </p:sp>
        </p:grpSp>
      </p:grpSp>
      <p:sp>
        <p:nvSpPr>
          <p:cNvPr id="25" name="Rectangle 24"/>
          <p:cNvSpPr/>
          <p:nvPr/>
        </p:nvSpPr>
        <p:spPr>
          <a:xfrm>
            <a:off x="2786050" y="357166"/>
            <a:ext cx="3571900" cy="830997"/>
          </a:xfrm>
          <a:prstGeom prst="rect">
            <a:avLst/>
          </a:prstGeom>
        </p:spPr>
        <p:txBody>
          <a:bodyPr wrap="square">
            <a:spAutoFit/>
          </a:bodyPr>
          <a:lstStyle/>
          <a:p>
            <a:pPr lvl="0" algn="ctr" rtl="1"/>
            <a:r>
              <a:rPr lang="ar-TN" sz="2400" b="1" dirty="0" smtClean="0"/>
              <a:t>البعد </a:t>
            </a:r>
            <a:r>
              <a:rPr lang="ar-TN" sz="2400" b="1" dirty="0" smtClean="0">
                <a:latin typeface="Times New Roman" pitchFamily="18" charset="0"/>
              </a:rPr>
              <a:t>الخامس </a:t>
            </a:r>
            <a:endParaRPr lang="fr-FR" sz="2400" b="1" dirty="0" smtClean="0">
              <a:latin typeface="Times New Roman" pitchFamily="18" charset="0"/>
            </a:endParaRPr>
          </a:p>
          <a:p>
            <a:pPr lvl="0" algn="ctr" rtl="1"/>
            <a:r>
              <a:rPr lang="ar-TN" sz="2400" b="1" dirty="0" smtClean="0"/>
              <a:t>الإدماج الاجتماعي</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ppt_w</p:attrName>
                                        </p:attrNameLst>
                                      </p:cBhvr>
                                      <p:tavLst>
                                        <p:tav tm="0">
                                          <p:val>
                                            <p:strVal val="#ppt_w*0.70"/>
                                          </p:val>
                                        </p:tav>
                                        <p:tav tm="100000">
                                          <p:val>
                                            <p:strVal val="#ppt_w"/>
                                          </p:val>
                                        </p:tav>
                                      </p:tavLst>
                                    </p:anim>
                                    <p:anim calcmode="lin" valueType="num">
                                      <p:cBhvr>
                                        <p:cTn id="8" dur="1000" fill="hold"/>
                                        <p:tgtEl>
                                          <p:spTgt spid="25"/>
                                        </p:tgtEl>
                                        <p:attrNameLst>
                                          <p:attrName>ppt_h</p:attrName>
                                        </p:attrNameLst>
                                      </p:cBhvr>
                                      <p:tavLst>
                                        <p:tav tm="0">
                                          <p:val>
                                            <p:strVal val="#ppt_h"/>
                                          </p:val>
                                        </p:tav>
                                        <p:tav tm="100000">
                                          <p:val>
                                            <p:strVal val="#ppt_h"/>
                                          </p:val>
                                        </p:tav>
                                      </p:tavLst>
                                    </p:anim>
                                    <p:animEffect transition="in" filter="fade">
                                      <p:cBhvr>
                                        <p:cTn id="9" dur="1000"/>
                                        <p:tgtEl>
                                          <p:spTgt spid="25"/>
                                        </p:tgtEl>
                                      </p:cBhvr>
                                    </p:animEffect>
                                  </p:childTnLst>
                                </p:cTn>
                              </p:par>
                              <p:par>
                                <p:cTn id="10" presetID="55" presetClass="entr" presetSubtype="0" fill="hold" nodeType="with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1000" fill="hold"/>
                                        <p:tgtEl>
                                          <p:spTgt spid="18"/>
                                        </p:tgtEl>
                                        <p:attrNameLst>
                                          <p:attrName>ppt_w</p:attrName>
                                        </p:attrNameLst>
                                      </p:cBhvr>
                                      <p:tavLst>
                                        <p:tav tm="0">
                                          <p:val>
                                            <p:strVal val="#ppt_w*0.70"/>
                                          </p:val>
                                        </p:tav>
                                        <p:tav tm="100000">
                                          <p:val>
                                            <p:strVal val="#ppt_w"/>
                                          </p:val>
                                        </p:tav>
                                      </p:tavLst>
                                    </p:anim>
                                    <p:anim calcmode="lin" valueType="num">
                                      <p:cBhvr>
                                        <p:cTn id="13" dur="1000" fill="hold"/>
                                        <p:tgtEl>
                                          <p:spTgt spid="18"/>
                                        </p:tgtEl>
                                        <p:attrNameLst>
                                          <p:attrName>ppt_h</p:attrName>
                                        </p:attrNameLst>
                                      </p:cBhvr>
                                      <p:tavLst>
                                        <p:tav tm="0">
                                          <p:val>
                                            <p:strVal val="#ppt_h"/>
                                          </p:val>
                                        </p:tav>
                                        <p:tav tm="100000">
                                          <p:val>
                                            <p:strVal val="#ppt_h"/>
                                          </p:val>
                                        </p:tav>
                                      </p:tavLst>
                                    </p:anim>
                                    <p:animEffect transition="in" filter="fade">
                                      <p:cBhvr>
                                        <p:cTn id="14" dur="1000"/>
                                        <p:tgtEl>
                                          <p:spTgt spid="18"/>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strips(down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1000" fill="hold"/>
                                        <p:tgtEl>
                                          <p:spTgt spid="37"/>
                                        </p:tgtEl>
                                        <p:attrNameLst>
                                          <p:attrName>ppt_w</p:attrName>
                                        </p:attrNameLst>
                                      </p:cBhvr>
                                      <p:tavLst>
                                        <p:tav tm="0">
                                          <p:val>
                                            <p:strVal val="#ppt_w*0.70"/>
                                          </p:val>
                                        </p:tav>
                                        <p:tav tm="100000">
                                          <p:val>
                                            <p:strVal val="#ppt_w"/>
                                          </p:val>
                                        </p:tav>
                                      </p:tavLst>
                                    </p:anim>
                                    <p:anim calcmode="lin" valueType="num">
                                      <p:cBhvr>
                                        <p:cTn id="25" dur="1000" fill="hold"/>
                                        <p:tgtEl>
                                          <p:spTgt spid="37"/>
                                        </p:tgtEl>
                                        <p:attrNameLst>
                                          <p:attrName>ppt_h</p:attrName>
                                        </p:attrNameLst>
                                      </p:cBhvr>
                                      <p:tavLst>
                                        <p:tav tm="0">
                                          <p:val>
                                            <p:strVal val="#ppt_h"/>
                                          </p:val>
                                        </p:tav>
                                        <p:tav tm="100000">
                                          <p:val>
                                            <p:strVal val="#ppt_h"/>
                                          </p:val>
                                        </p:tav>
                                      </p:tavLst>
                                    </p:anim>
                                    <p:animEffect transition="in" filter="fade">
                                      <p:cBhvr>
                                        <p:cTn id="26" dur="1000"/>
                                        <p:tgtEl>
                                          <p:spTgt spid="37"/>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1000" fill="hold"/>
                                        <p:tgtEl>
                                          <p:spTgt spid="38"/>
                                        </p:tgtEl>
                                        <p:attrNameLst>
                                          <p:attrName>ppt_w</p:attrName>
                                        </p:attrNameLst>
                                      </p:cBhvr>
                                      <p:tavLst>
                                        <p:tav tm="0">
                                          <p:val>
                                            <p:strVal val="#ppt_w*0.70"/>
                                          </p:val>
                                        </p:tav>
                                        <p:tav tm="100000">
                                          <p:val>
                                            <p:strVal val="#ppt_w"/>
                                          </p:val>
                                        </p:tav>
                                      </p:tavLst>
                                    </p:anim>
                                    <p:anim calcmode="lin" valueType="num">
                                      <p:cBhvr>
                                        <p:cTn id="30" dur="1000" fill="hold"/>
                                        <p:tgtEl>
                                          <p:spTgt spid="38"/>
                                        </p:tgtEl>
                                        <p:attrNameLst>
                                          <p:attrName>ppt_h</p:attrName>
                                        </p:attrNameLst>
                                      </p:cBhvr>
                                      <p:tavLst>
                                        <p:tav tm="0">
                                          <p:val>
                                            <p:strVal val="#ppt_h"/>
                                          </p:val>
                                        </p:tav>
                                        <p:tav tm="100000">
                                          <p:val>
                                            <p:strVal val="#ppt_h"/>
                                          </p:val>
                                        </p:tav>
                                      </p:tavLst>
                                    </p:anim>
                                    <p:animEffect transition="in" filter="fade">
                                      <p:cBhvr>
                                        <p:cTn id="31" dur="1000"/>
                                        <p:tgtEl>
                                          <p:spTgt spid="38"/>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strips(downLeft)">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000" fill="hold"/>
                                        <p:tgtEl>
                                          <p:spTgt spid="12"/>
                                        </p:tgtEl>
                                        <p:attrNameLst>
                                          <p:attrName>ppt_w</p:attrName>
                                        </p:attrNameLst>
                                      </p:cBhvr>
                                      <p:tavLst>
                                        <p:tav tm="0">
                                          <p:val>
                                            <p:strVal val="#ppt_w*0.70"/>
                                          </p:val>
                                        </p:tav>
                                        <p:tav tm="100000">
                                          <p:val>
                                            <p:strVal val="#ppt_w"/>
                                          </p:val>
                                        </p:tav>
                                      </p:tavLst>
                                    </p:anim>
                                    <p:anim calcmode="lin" valueType="num">
                                      <p:cBhvr>
                                        <p:cTn id="42" dur="1000" fill="hold"/>
                                        <p:tgtEl>
                                          <p:spTgt spid="12"/>
                                        </p:tgtEl>
                                        <p:attrNameLst>
                                          <p:attrName>ppt_h</p:attrName>
                                        </p:attrNameLst>
                                      </p:cBhvr>
                                      <p:tavLst>
                                        <p:tav tm="0">
                                          <p:val>
                                            <p:strVal val="#ppt_h"/>
                                          </p:val>
                                        </p:tav>
                                        <p:tav tm="100000">
                                          <p:val>
                                            <p:strVal val="#ppt_h"/>
                                          </p:val>
                                        </p:tav>
                                      </p:tavLst>
                                    </p:anim>
                                    <p:animEffect transition="in" filter="fade">
                                      <p:cBhvr>
                                        <p:cTn id="43" dur="10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18" presetClass="entr" presetSubtype="12"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strips(downLeft)">
                                      <p:cBhvr>
                                        <p:cTn id="48" dur="5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p:cTn id="53" dur="1000" fill="hold"/>
                                        <p:tgtEl>
                                          <p:spTgt spid="13"/>
                                        </p:tgtEl>
                                        <p:attrNameLst>
                                          <p:attrName>ppt_w</p:attrName>
                                        </p:attrNameLst>
                                      </p:cBhvr>
                                      <p:tavLst>
                                        <p:tav tm="0">
                                          <p:val>
                                            <p:strVal val="#ppt_w*0.70"/>
                                          </p:val>
                                        </p:tav>
                                        <p:tav tm="100000">
                                          <p:val>
                                            <p:strVal val="#ppt_w"/>
                                          </p:val>
                                        </p:tav>
                                      </p:tavLst>
                                    </p:anim>
                                    <p:anim calcmode="lin" valueType="num">
                                      <p:cBhvr>
                                        <p:cTn id="54" dur="1000" fill="hold"/>
                                        <p:tgtEl>
                                          <p:spTgt spid="13"/>
                                        </p:tgtEl>
                                        <p:attrNameLst>
                                          <p:attrName>ppt_h</p:attrName>
                                        </p:attrNameLst>
                                      </p:cBhvr>
                                      <p:tavLst>
                                        <p:tav tm="0">
                                          <p:val>
                                            <p:strVal val="#ppt_h"/>
                                          </p:val>
                                        </p:tav>
                                        <p:tav tm="100000">
                                          <p:val>
                                            <p:strVal val="#ppt_h"/>
                                          </p:val>
                                        </p:tav>
                                      </p:tavLst>
                                    </p:anim>
                                    <p:animEffect transition="in" filter="fade">
                                      <p:cBhvr>
                                        <p:cTn id="55" dur="1000"/>
                                        <p:tgtEl>
                                          <p:spTgt spid="13"/>
                                        </p:tgtEl>
                                      </p:cBhvr>
                                    </p:animEffect>
                                  </p:childTnLst>
                                </p:cTn>
                              </p:par>
                            </p:childTnLst>
                          </p:cTn>
                        </p:par>
                      </p:childTnLst>
                    </p:cTn>
                  </p:par>
                  <p:par>
                    <p:cTn id="56" fill="hold">
                      <p:stCondLst>
                        <p:cond delay="indefinite"/>
                      </p:stCondLst>
                      <p:childTnLst>
                        <p:par>
                          <p:cTn id="57" fill="hold">
                            <p:stCondLst>
                              <p:cond delay="0"/>
                            </p:stCondLst>
                            <p:childTnLst>
                              <p:par>
                                <p:cTn id="58" presetID="18" presetClass="entr" presetSubtype="12"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strips(downLeft)">
                                      <p:cBhvr>
                                        <p:cTn id="60" dur="5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55" presetClass="entr"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 calcmode="lin" valueType="num">
                                      <p:cBhvr>
                                        <p:cTn id="65" dur="1000" fill="hold"/>
                                        <p:tgtEl>
                                          <p:spTgt spid="14"/>
                                        </p:tgtEl>
                                        <p:attrNameLst>
                                          <p:attrName>ppt_w</p:attrName>
                                        </p:attrNameLst>
                                      </p:cBhvr>
                                      <p:tavLst>
                                        <p:tav tm="0">
                                          <p:val>
                                            <p:strVal val="#ppt_w*0.70"/>
                                          </p:val>
                                        </p:tav>
                                        <p:tav tm="100000">
                                          <p:val>
                                            <p:strVal val="#ppt_w"/>
                                          </p:val>
                                        </p:tav>
                                      </p:tavLst>
                                    </p:anim>
                                    <p:anim calcmode="lin" valueType="num">
                                      <p:cBhvr>
                                        <p:cTn id="66" dur="1000" fill="hold"/>
                                        <p:tgtEl>
                                          <p:spTgt spid="14"/>
                                        </p:tgtEl>
                                        <p:attrNameLst>
                                          <p:attrName>ppt_h</p:attrName>
                                        </p:attrNameLst>
                                      </p:cBhvr>
                                      <p:tavLst>
                                        <p:tav tm="0">
                                          <p:val>
                                            <p:strVal val="#ppt_h"/>
                                          </p:val>
                                        </p:tav>
                                        <p:tav tm="100000">
                                          <p:val>
                                            <p:strVal val="#ppt_h"/>
                                          </p:val>
                                        </p:tav>
                                      </p:tavLst>
                                    </p:anim>
                                    <p:animEffect transition="in" filter="fade">
                                      <p:cBhvr>
                                        <p:cTn id="6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6" grpId="0" animBg="1"/>
      <p:bldP spid="37" grpId="0" animBg="1"/>
      <p:bldP spid="38" grpId="0"/>
      <p:bldP spid="12" grpId="0" animBg="1"/>
      <p:bldP spid="13" grpId="0" animBg="1"/>
      <p:bldP spid="14" grpId="0" animBg="1"/>
      <p:bldP spid="15" grpId="0" animBg="1"/>
      <p:bldP spid="17" grpId="0" animBg="1"/>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4821334"/>
            <a:ext cx="6286544" cy="110799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fontAlgn="auto">
              <a:spcAft>
                <a:spcPts val="0"/>
              </a:spcAft>
              <a:buFont typeface="Arial" pitchFamily="34" charset="0"/>
              <a:buNone/>
              <a:defRPr/>
            </a:pPr>
            <a:r>
              <a:rPr lang="ar-DZ" sz="6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نورس  </a:t>
            </a:r>
            <a:r>
              <a:rPr lang="ar-DZ" sz="6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الحنتوس</a:t>
            </a:r>
            <a:endParaRPr lang="fr-FR"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endParaRPr>
          </a:p>
        </p:txBody>
      </p:sp>
      <p:sp>
        <p:nvSpPr>
          <p:cNvPr id="9" name="Espace réservé du contenu 2"/>
          <p:cNvSpPr>
            <a:spLocks noGrp="1"/>
          </p:cNvSpPr>
          <p:nvPr>
            <p:ph idx="1"/>
          </p:nvPr>
        </p:nvSpPr>
        <p:spPr>
          <a:xfrm>
            <a:off x="1643042" y="857232"/>
            <a:ext cx="6143668" cy="3714776"/>
          </a:xfrm>
        </p:spPr>
        <p:txBody>
          <a:bodyPr rtlCol="0">
            <a:prstTxWarp prst="textArchDownPour">
              <a:avLst/>
            </a:prstTxWarp>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fontAlgn="auto">
              <a:spcAft>
                <a:spcPts val="0"/>
              </a:spcAft>
              <a:buFont typeface="Arial" pitchFamily="34" charset="0"/>
              <a:buChar char="•"/>
              <a:defRPr/>
            </a:pPr>
            <a:endParaRPr lang="ar-DZ"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r" rtl="1" fontAlgn="auto">
              <a:spcAft>
                <a:spcPts val="0"/>
              </a:spcAft>
              <a:buFont typeface="Arial" pitchFamily="34" charset="0"/>
              <a:buNone/>
              <a:defRPr/>
            </a:pPr>
            <a:endParaRPr lang="ar-DZ"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rtl="1" fontAlgn="auto">
              <a:spcAft>
                <a:spcPts val="0"/>
              </a:spcAft>
              <a:buFont typeface="Arial" pitchFamily="34" charset="0"/>
              <a:buNone/>
              <a:defRPr/>
            </a:pPr>
            <a:endParaRPr lang="ar-DZ" sz="5400" b="1" spc="50" dirty="0" smtClean="0">
              <a:ln w="11430"/>
              <a:effectLst>
                <a:outerShdw blurRad="76200" dist="50800" dir="5400000" algn="tl" rotWithShape="0">
                  <a:srgbClr val="000000">
                    <a:alpha val="65000"/>
                  </a:srgbClr>
                </a:outerShdw>
              </a:effectLst>
              <a:latin typeface="Andalus" pitchFamily="18" charset="-78"/>
              <a:cs typeface="Andalus" pitchFamily="18" charset="-78"/>
            </a:endParaRPr>
          </a:p>
          <a:p>
            <a:pPr algn="r" rtl="1" fontAlgn="auto">
              <a:spcAft>
                <a:spcPts val="0"/>
              </a:spcAft>
              <a:buFont typeface="Arial" pitchFamily="34" charset="0"/>
              <a:buNone/>
              <a:defRPr/>
            </a:pPr>
            <a:r>
              <a:rPr lang="ar-DZ" sz="5400" b="1" spc="50" dirty="0" smtClean="0">
                <a:ln w="11430"/>
                <a:effectLst>
                  <a:outerShdw blurRad="76200" dist="50800" dir="5400000" algn="tl" rotWithShape="0">
                    <a:srgbClr val="000000">
                      <a:alpha val="65000"/>
                    </a:srgbClr>
                  </a:outerShdw>
                </a:effectLst>
                <a:latin typeface="Andalus" pitchFamily="18" charset="-78"/>
                <a:cs typeface="Andalus" pitchFamily="18" charset="-78"/>
              </a:rPr>
              <a:t>مداخلة الأخصائية النفسية</a:t>
            </a:r>
          </a:p>
        </p:txBody>
      </p:sp>
      <p:pic>
        <p:nvPicPr>
          <p:cNvPr id="10" name="Image 9" descr="téléchargement.jpg"/>
          <p:cNvPicPr>
            <a:picLocks noChangeAspect="1"/>
          </p:cNvPicPr>
          <p:nvPr/>
        </p:nvPicPr>
        <p:blipFill>
          <a:blip cstate="print"/>
          <a:stretch>
            <a:fillRect/>
          </a:stretch>
        </p:blipFill>
        <p:spPr>
          <a:xfrm>
            <a:off x="2071670" y="1643050"/>
            <a:ext cx="5357850" cy="2643206"/>
          </a:xfrm>
          <a:prstGeom prst="ellipse">
            <a:avLst/>
          </a:prstGeom>
          <a:ln>
            <a:noFill/>
          </a:ln>
          <a:effectLst>
            <a:softEdge rad="112500"/>
          </a:effectLst>
        </p:spPr>
      </p:pic>
      <p:pic>
        <p:nvPicPr>
          <p:cNvPr id="5" name="Image 4" descr="téléchargement.jpg"/>
          <p:cNvPicPr>
            <a:picLocks noChangeAspect="1"/>
          </p:cNvPicPr>
          <p:nvPr/>
        </p:nvPicPr>
        <p:blipFill>
          <a:blip r:embed="rId2" cstate="print"/>
          <a:stretch>
            <a:fillRect/>
          </a:stretch>
        </p:blipFill>
        <p:spPr>
          <a:xfrm>
            <a:off x="2071670" y="1571612"/>
            <a:ext cx="5357850" cy="2643206"/>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par>
                                <p:cTn id="10" presetID="55" presetClass="entr" presetSubtype="0" fill="hold" nodeType="with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 calcmode="lin" valueType="num">
                                      <p:cBhvr>
                                        <p:cTn id="12" dur="1000" fill="hold"/>
                                        <p:tgtEl>
                                          <p:spTgt spid="9">
                                            <p:txEl>
                                              <p:pRg st="3" end="3"/>
                                            </p:txEl>
                                          </p:spTgt>
                                        </p:tgtEl>
                                        <p:attrNameLst>
                                          <p:attrName>ppt_w</p:attrName>
                                        </p:attrNameLst>
                                      </p:cBhvr>
                                      <p:tavLst>
                                        <p:tav tm="0">
                                          <p:val>
                                            <p:strVal val="#ppt_w*0.70"/>
                                          </p:val>
                                        </p:tav>
                                        <p:tav tm="100000">
                                          <p:val>
                                            <p:strVal val="#ppt_w"/>
                                          </p:val>
                                        </p:tav>
                                      </p:tavLst>
                                    </p:anim>
                                    <p:anim calcmode="lin" valueType="num">
                                      <p:cBhvr>
                                        <p:cTn id="13" dur="1000" fill="hold"/>
                                        <p:tgtEl>
                                          <p:spTgt spid="9">
                                            <p:txEl>
                                              <p:pRg st="3" end="3"/>
                                            </p:txEl>
                                          </p:spTgt>
                                        </p:tgtEl>
                                        <p:attrNameLst>
                                          <p:attrName>ppt_h</p:attrName>
                                        </p:attrNameLst>
                                      </p:cBhvr>
                                      <p:tavLst>
                                        <p:tav tm="0">
                                          <p:val>
                                            <p:strVal val="#ppt_h"/>
                                          </p:val>
                                        </p:tav>
                                        <p:tav tm="100000">
                                          <p:val>
                                            <p:strVal val="#ppt_h"/>
                                          </p:val>
                                        </p:tav>
                                      </p:tavLst>
                                    </p:anim>
                                    <p:animEffect transition="in" filter="fade">
                                      <p:cBhvr>
                                        <p:cTn id="14" dur="1000"/>
                                        <p:tgtEl>
                                          <p:spTgt spid="9">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1000" fill="hold"/>
                                        <p:tgtEl>
                                          <p:spTgt spid="5"/>
                                        </p:tgtEl>
                                        <p:attrNameLst>
                                          <p:attrName>ppt_w</p:attrName>
                                        </p:attrNameLst>
                                      </p:cBhvr>
                                      <p:tavLst>
                                        <p:tav tm="0">
                                          <p:val>
                                            <p:strVal val="#ppt_w*0.70"/>
                                          </p:val>
                                        </p:tav>
                                        <p:tav tm="100000">
                                          <p:val>
                                            <p:strVal val="#ppt_w"/>
                                          </p:val>
                                        </p:tav>
                                      </p:tavLst>
                                    </p:anim>
                                    <p:anim calcmode="lin" valueType="num">
                                      <p:cBhvr>
                                        <p:cTn id="26" dur="1000" fill="hold"/>
                                        <p:tgtEl>
                                          <p:spTgt spid="5"/>
                                        </p:tgtEl>
                                        <p:attrNameLst>
                                          <p:attrName>ppt_h</p:attrName>
                                        </p:attrNameLst>
                                      </p:cBhvr>
                                      <p:tavLst>
                                        <p:tav tm="0">
                                          <p:val>
                                            <p:strVal val="#ppt_h"/>
                                          </p:val>
                                        </p:tav>
                                        <p:tav tm="100000">
                                          <p:val>
                                            <p:strVal val="#ppt_h"/>
                                          </p:val>
                                        </p:tav>
                                      </p:tavLst>
                                    </p:anim>
                                    <p:animEffect transition="in" filter="fade">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èche vers le haut 5"/>
          <p:cNvSpPr/>
          <p:nvPr/>
        </p:nvSpPr>
        <p:spPr>
          <a:xfrm rot="12786223">
            <a:off x="3019084" y="780785"/>
            <a:ext cx="428628" cy="1503951"/>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7" name="Flèche vers le haut 6"/>
          <p:cNvSpPr/>
          <p:nvPr/>
        </p:nvSpPr>
        <p:spPr>
          <a:xfrm rot="10800000">
            <a:off x="4292899" y="928670"/>
            <a:ext cx="428628" cy="1727586"/>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8" name="Flèche vers le haut 7"/>
          <p:cNvSpPr/>
          <p:nvPr/>
        </p:nvSpPr>
        <p:spPr>
          <a:xfrm rot="8698218">
            <a:off x="6000359" y="719636"/>
            <a:ext cx="428628" cy="1299920"/>
          </a:xfrm>
          <a:prstGeom prst="upArrow">
            <a:avLst/>
          </a:prstGeom>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nvGrpSpPr>
          <p:cNvPr id="9" name="Diagram group"/>
          <p:cNvGrpSpPr/>
          <p:nvPr/>
        </p:nvGrpSpPr>
        <p:grpSpPr>
          <a:xfrm>
            <a:off x="2285984" y="71414"/>
            <a:ext cx="4357717" cy="1571636"/>
            <a:chOff x="2155507" y="2277603"/>
            <a:chExt cx="1784985" cy="1784985"/>
          </a:xfrm>
          <a:scene3d>
            <a:camera prst="perspectiveLeft" zoom="91000"/>
            <a:lightRig rig="threePt" dir="t">
              <a:rot lat="0" lon="0" rev="20640000"/>
            </a:lightRig>
          </a:scene3d>
        </p:grpSpPr>
        <p:grpSp>
          <p:nvGrpSpPr>
            <p:cNvPr id="10" name="Groupe 79"/>
            <p:cNvGrpSpPr/>
            <p:nvPr/>
          </p:nvGrpSpPr>
          <p:grpSpPr>
            <a:xfrm>
              <a:off x="2155507" y="2277603"/>
              <a:ext cx="1784985" cy="1784985"/>
              <a:chOff x="2155507" y="2277603"/>
              <a:chExt cx="1784985" cy="1784985"/>
            </a:xfrm>
          </p:grpSpPr>
          <p:sp>
            <p:nvSpPr>
              <p:cNvPr id="11" name="Ellipse 10"/>
              <p:cNvSpPr/>
              <p:nvPr/>
            </p:nvSpPr>
            <p:spPr>
              <a:xfrm>
                <a:off x="2155507" y="2277603"/>
                <a:ext cx="1784985" cy="1784985"/>
              </a:xfrm>
              <a:prstGeom prst="ellipse">
                <a:avLst/>
              </a:prstGeom>
              <a:sp3d>
                <a:bevelT prst="angle"/>
              </a:sp3d>
            </p:spPr>
            <p:style>
              <a:lnRef idx="1">
                <a:schemeClr val="accent1"/>
              </a:lnRef>
              <a:fillRef idx="2">
                <a:schemeClr val="accent1"/>
              </a:fillRef>
              <a:effectRef idx="1">
                <a:schemeClr val="accent1"/>
              </a:effectRef>
              <a:fontRef idx="minor">
                <a:schemeClr val="dk1"/>
              </a:fontRef>
            </p:style>
          </p:sp>
          <p:sp>
            <p:nvSpPr>
              <p:cNvPr id="12" name="Ellipse 4"/>
              <p:cNvSpPr/>
              <p:nvPr/>
            </p:nvSpPr>
            <p:spPr>
              <a:xfrm>
                <a:off x="2416912" y="2539008"/>
                <a:ext cx="1262175" cy="1262175"/>
              </a:xfrm>
              <a:prstGeom prst="rect">
                <a:avLst/>
              </a:prstGeom>
              <a:sp3d>
                <a:bevelT prst="angle"/>
              </a:sp3d>
            </p:spPr>
            <p:style>
              <a:lnRef idx="1">
                <a:schemeClr val="accent1"/>
              </a:lnRef>
              <a:fillRef idx="2">
                <a:schemeClr val="accent1"/>
              </a:fillRef>
              <a:effectRef idx="1">
                <a:schemeClr val="accent1"/>
              </a:effectRef>
              <a:fontRef idx="minor">
                <a:schemeClr val="dk1"/>
              </a:fontRef>
            </p:style>
            <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endParaRPr lang="ar-DZ" sz="3700" kern="1200" dirty="0" smtClean="0"/>
              </a:p>
              <a:p>
                <a:pPr lvl="0" algn="ctr" defTabSz="1644650">
                  <a:lnSpc>
                    <a:spcPct val="90000"/>
                  </a:lnSpc>
                  <a:spcBef>
                    <a:spcPct val="0"/>
                  </a:spcBef>
                  <a:spcAft>
                    <a:spcPct val="35000"/>
                  </a:spcAft>
                </a:pPr>
                <a:endParaRPr lang="fr-FR" sz="3700" kern="1200" dirty="0"/>
              </a:p>
            </p:txBody>
          </p:sp>
        </p:grpSp>
      </p:grpSp>
      <p:sp>
        <p:nvSpPr>
          <p:cNvPr id="13" name="Rectangle 12"/>
          <p:cNvSpPr/>
          <p:nvPr/>
        </p:nvSpPr>
        <p:spPr>
          <a:xfrm>
            <a:off x="3929058" y="500042"/>
            <a:ext cx="1377300" cy="769441"/>
          </a:xfrm>
          <a:prstGeom prst="rect">
            <a:avLst/>
          </a:prstGeom>
        </p:spPr>
        <p:txBody>
          <a:bodyPr wrap="none">
            <a:spAutoFit/>
          </a:bodyPr>
          <a:lstStyle/>
          <a:p>
            <a:r>
              <a:rPr lang="ar-TN" sz="4400" b="1" dirty="0" smtClean="0">
                <a:latin typeface="Times New Roman" pitchFamily="18" charset="0"/>
                <a:cs typeface="Times New Roman" pitchFamily="18" charset="0"/>
              </a:rPr>
              <a:t>الحلول</a:t>
            </a:r>
            <a:endParaRPr lang="fr-FR" sz="4400" dirty="0"/>
          </a:p>
        </p:txBody>
      </p:sp>
      <p:sp>
        <p:nvSpPr>
          <p:cNvPr id="14" name="Rectangle 13"/>
          <p:cNvSpPr/>
          <p:nvPr/>
        </p:nvSpPr>
        <p:spPr>
          <a:xfrm>
            <a:off x="-214346" y="2714620"/>
            <a:ext cx="3786214" cy="3643338"/>
          </a:xfrm>
          <a:prstGeom prst="rect">
            <a:avLst/>
          </a:prstGeom>
          <a:scene3d>
            <a:camera prst="isometricLeftDown"/>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marL="457200" indent="-457200" algn="r" rtl="1" eaLnBrk="0" hangingPunct="0">
              <a:buFont typeface="Arial" pitchFamily="34" charset="0"/>
              <a:buChar char="•"/>
            </a:pPr>
            <a:r>
              <a:rPr lang="ar-TN" sz="2800" dirty="0" smtClean="0">
                <a:latin typeface="Times New Roman" pitchFamily="18" charset="0"/>
                <a:cs typeface="Times New Roman" pitchFamily="18" charset="0"/>
              </a:rPr>
              <a:t>يجب أن تتضمن السياسات المقترحة بعض الإجراءات الهادفة إلى تشجيع </a:t>
            </a:r>
            <a:r>
              <a:rPr lang="ar-TN" sz="2800" dirty="0" err="1" smtClean="0">
                <a:latin typeface="Times New Roman" pitchFamily="18" charset="0"/>
                <a:cs typeface="Times New Roman" pitchFamily="18" charset="0"/>
              </a:rPr>
              <a:t>ثشغيل</a:t>
            </a:r>
            <a:r>
              <a:rPr lang="ar-TN" sz="2800" dirty="0" smtClean="0">
                <a:latin typeface="Times New Roman" pitchFamily="18" charset="0"/>
                <a:cs typeface="Times New Roman" pitchFamily="18" charset="0"/>
              </a:rPr>
              <a:t> المرأة المعوقة</a:t>
            </a:r>
            <a:r>
              <a:rPr lang="ar-SA" sz="2800" dirty="0" smtClean="0">
                <a:latin typeface="Times New Roman" pitchFamily="18" charset="0"/>
                <a:cs typeface="Times New Roman" pitchFamily="18" charset="0"/>
              </a:rPr>
              <a:t> من خلال</a:t>
            </a:r>
            <a:r>
              <a:rPr lang="ar-TN" sz="2800" dirty="0" smtClean="0">
                <a:latin typeface="Times New Roman" pitchFamily="18" charset="0"/>
                <a:cs typeface="Times New Roman" pitchFamily="18" charset="0"/>
              </a:rPr>
              <a:t> تسهيلات للعمل في المنزل أو العمل الجزئي </a:t>
            </a:r>
            <a:endParaRPr lang="ar-SA" sz="2800" dirty="0">
              <a:latin typeface="Times New Roman" pitchFamily="18" charset="0"/>
              <a:cs typeface="Times New Roman" pitchFamily="18" charset="0"/>
            </a:endParaRPr>
          </a:p>
        </p:txBody>
      </p:sp>
      <p:sp>
        <p:nvSpPr>
          <p:cNvPr id="15" name="Rectangle 14"/>
          <p:cNvSpPr/>
          <p:nvPr/>
        </p:nvSpPr>
        <p:spPr>
          <a:xfrm>
            <a:off x="2500298" y="2571744"/>
            <a:ext cx="4357718" cy="3643338"/>
          </a:xfrm>
          <a:prstGeom prst="rect">
            <a:avLst/>
          </a:prstGeom>
          <a:scene3d>
            <a:camera prst="isometricRightUp"/>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justLow" rtl="1">
              <a:buFont typeface="Arial" pitchFamily="34" charset="0"/>
              <a:buChar char="•"/>
            </a:pPr>
            <a:r>
              <a:rPr lang="ar-TN" sz="2400" dirty="0" err="1" smtClean="0">
                <a:latin typeface="Times New Roman" pitchFamily="18" charset="0"/>
                <a:ea typeface="Calibri" pitchFamily="34" charset="0"/>
                <a:cs typeface="+mj-cs"/>
              </a:rPr>
              <a:t>توفيرفرص</a:t>
            </a:r>
            <a:r>
              <a:rPr lang="fr-FR" sz="2400" dirty="0" smtClean="0">
                <a:latin typeface="Times New Roman" pitchFamily="18" charset="0"/>
                <a:ea typeface="Calibri" pitchFamily="34" charset="0"/>
                <a:cs typeface="+mj-cs"/>
              </a:rPr>
              <a:t> </a:t>
            </a:r>
            <a:r>
              <a:rPr lang="ar-TN" sz="2400" dirty="0" smtClean="0">
                <a:latin typeface="Times New Roman" pitchFamily="18" charset="0"/>
                <a:ea typeface="Calibri" pitchFamily="34" charset="0"/>
                <a:cs typeface="+mj-cs"/>
              </a:rPr>
              <a:t>التدريب المهني للمعوقين لرفع درجة مشاركتهم </a:t>
            </a:r>
            <a:r>
              <a:rPr lang="ar-TN" sz="2400" dirty="0" err="1" smtClean="0">
                <a:latin typeface="Times New Roman" pitchFamily="18" charset="0"/>
                <a:ea typeface="Calibri" pitchFamily="34" charset="0"/>
                <a:cs typeface="+mj-cs"/>
              </a:rPr>
              <a:t>و</a:t>
            </a:r>
            <a:r>
              <a:rPr lang="ar-TN" sz="2400" dirty="0" smtClean="0">
                <a:latin typeface="Times New Roman" pitchFamily="18" charset="0"/>
                <a:ea typeface="Calibri" pitchFamily="34" charset="0"/>
                <a:cs typeface="+mj-cs"/>
              </a:rPr>
              <a:t> مساهمتهم في القطاعين الحكومي </a:t>
            </a:r>
            <a:r>
              <a:rPr lang="ar-TN" sz="2400" dirty="0" err="1" smtClean="0">
                <a:latin typeface="Times New Roman" pitchFamily="18" charset="0"/>
                <a:ea typeface="Calibri" pitchFamily="34" charset="0"/>
                <a:cs typeface="+mj-cs"/>
              </a:rPr>
              <a:t>و</a:t>
            </a:r>
            <a:r>
              <a:rPr lang="ar-TN" sz="2400" dirty="0" smtClean="0">
                <a:latin typeface="Times New Roman" pitchFamily="18" charset="0"/>
                <a:ea typeface="Calibri" pitchFamily="34" charset="0"/>
                <a:cs typeface="+mj-cs"/>
              </a:rPr>
              <a:t> الخاص </a:t>
            </a:r>
            <a:r>
              <a:rPr lang="ar-TN" sz="2400" dirty="0" err="1" smtClean="0">
                <a:latin typeface="Times New Roman" pitchFamily="18" charset="0"/>
                <a:ea typeface="Calibri" pitchFamily="34" charset="0"/>
                <a:cs typeface="+mj-cs"/>
              </a:rPr>
              <a:t>و</a:t>
            </a:r>
            <a:r>
              <a:rPr lang="ar-TN" sz="2400" dirty="0" smtClean="0">
                <a:latin typeface="Times New Roman" pitchFamily="18" charset="0"/>
                <a:ea typeface="Calibri" pitchFamily="34" charset="0"/>
                <a:cs typeface="+mj-cs"/>
              </a:rPr>
              <a:t> القطاع الغير المنظم</a:t>
            </a:r>
            <a:r>
              <a:rPr lang="ar-SA" sz="2400" dirty="0" smtClean="0">
                <a:latin typeface="Times New Roman" pitchFamily="18" charset="0"/>
                <a:ea typeface="Calibri" pitchFamily="34" charset="0"/>
                <a:cs typeface="+mj-cs"/>
              </a:rPr>
              <a:t> من خلال </a:t>
            </a:r>
            <a:r>
              <a:rPr lang="ar-TN" sz="2400" dirty="0" smtClean="0">
                <a:cs typeface="+mj-cs"/>
              </a:rPr>
              <a:t>توسيع مجالات </a:t>
            </a:r>
            <a:r>
              <a:rPr lang="ar-TN" sz="2400" dirty="0" err="1" smtClean="0">
                <a:cs typeface="+mj-cs"/>
              </a:rPr>
              <a:t>و</a:t>
            </a:r>
            <a:r>
              <a:rPr lang="ar-TN" sz="2400" dirty="0" smtClean="0">
                <a:cs typeface="+mj-cs"/>
              </a:rPr>
              <a:t> فرص العمل المتاحة للمعوقين </a:t>
            </a:r>
            <a:r>
              <a:rPr lang="ar-TN" sz="2400" dirty="0" err="1" smtClean="0">
                <a:cs typeface="+mj-cs"/>
              </a:rPr>
              <a:t>و</a:t>
            </a:r>
            <a:r>
              <a:rPr lang="ar-TN" sz="2400" dirty="0" smtClean="0">
                <a:cs typeface="+mj-cs"/>
              </a:rPr>
              <a:t> تعزيز فرص الاختيار المهني.</a:t>
            </a:r>
            <a:endParaRPr lang="fr-FR" sz="2400" dirty="0" smtClean="0">
              <a:cs typeface="+mj-cs"/>
            </a:endParaRPr>
          </a:p>
          <a:p>
            <a:pPr algn="justLow" rtl="1"/>
            <a:r>
              <a:rPr lang="ar-SA" sz="2400" dirty="0" smtClean="0"/>
              <a:t>و</a:t>
            </a:r>
            <a:r>
              <a:rPr lang="ar-TN" sz="2400" dirty="0" smtClean="0"/>
              <a:t>عدم تشجيع إلحاق برامج التأهيل المهني بمؤسسات الرعاية </a:t>
            </a:r>
            <a:r>
              <a:rPr lang="ar-TN" sz="2400" dirty="0" err="1" smtClean="0"/>
              <a:t>و</a:t>
            </a:r>
            <a:r>
              <a:rPr lang="ar-TN" sz="2400" dirty="0" smtClean="0"/>
              <a:t> المنظمات الخيرية التي تقدم تدريبا منيا دون المرغوب فيه.</a:t>
            </a:r>
            <a:endParaRPr lang="fr-FR" sz="2400" dirty="0" smtClean="0"/>
          </a:p>
          <a:p>
            <a:pPr algn="justLow" rtl="1">
              <a:buFont typeface="Arial" pitchFamily="34" charset="0"/>
              <a:buChar char="•"/>
            </a:pPr>
            <a:endParaRPr lang="fr-FR" sz="2400" dirty="0">
              <a:latin typeface="Times New Roman" pitchFamily="18" charset="0"/>
              <a:cs typeface="+mj-cs"/>
            </a:endParaRPr>
          </a:p>
        </p:txBody>
      </p:sp>
      <p:sp>
        <p:nvSpPr>
          <p:cNvPr id="16" name="Rectangle 15"/>
          <p:cNvSpPr/>
          <p:nvPr/>
        </p:nvSpPr>
        <p:spPr>
          <a:xfrm>
            <a:off x="5786446" y="2428868"/>
            <a:ext cx="3571900" cy="3643338"/>
          </a:xfrm>
          <a:prstGeom prst="rect">
            <a:avLst/>
          </a:prstGeom>
          <a:scene3d>
            <a:camera prst="isometricLeftDown"/>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r" rtl="1">
              <a:buFont typeface="Arial" charset="0"/>
              <a:buChar char="•"/>
            </a:pPr>
            <a:r>
              <a:rPr lang="ar-TN" sz="2800" dirty="0" smtClean="0">
                <a:latin typeface="Times New Roman" pitchFamily="18" charset="0"/>
                <a:cs typeface="Times New Roman" pitchFamily="18" charset="0"/>
              </a:rPr>
              <a:t>إقرار سياسة اجتماعية تهدف إلى عدم زيادة معدل البطالة بين المعوقين عن معدلها العام في المجتمع</a:t>
            </a:r>
            <a:r>
              <a:rPr lang="ar-SA" sz="2800" dirty="0" smtClean="0">
                <a:latin typeface="Times New Roman" pitchFamily="18" charset="0"/>
                <a:cs typeface="Times New Roman" pitchFamily="18" charset="0"/>
              </a:rPr>
              <a:t> و</a:t>
            </a:r>
            <a:r>
              <a:rPr lang="ar-TN" sz="2800" dirty="0" smtClean="0"/>
              <a:t>تمثيل المعوقين في كل مستوى من مستويات العمل بنسبة تكافؤ نسبتهم في</a:t>
            </a:r>
            <a:r>
              <a:rPr lang="ar-SA" sz="2800" dirty="0" smtClean="0"/>
              <a:t>ة</a:t>
            </a:r>
            <a:r>
              <a:rPr lang="ar-TN" sz="2800" dirty="0" smtClean="0"/>
              <a:t>.</a:t>
            </a:r>
            <a:endParaRPr lang="ar-DZ" sz="2800" dirty="0" smtClean="0"/>
          </a:p>
          <a:p>
            <a:pPr algn="r" rtl="1"/>
            <a:endParaRPr lang="fr-FR" sz="2800" dirty="0" smtClean="0">
              <a:latin typeface="Times New Roman" pitchFamily="18" charset="0"/>
              <a:cs typeface="Times New Roman" pitchFamily="18" charset="0"/>
            </a:endParaRPr>
          </a:p>
          <a:p>
            <a:pPr algn="r" rtl="1">
              <a:buFont typeface="Arial" charset="0"/>
              <a:buChar char="•"/>
            </a:pPr>
            <a:endParaRPr lang="ar-TN"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000" fill="hold"/>
                                        <p:tgtEl>
                                          <p:spTgt spid="13"/>
                                        </p:tgtEl>
                                        <p:attrNameLst>
                                          <p:attrName>ppt_w</p:attrName>
                                        </p:attrNameLst>
                                      </p:cBhvr>
                                      <p:tavLst>
                                        <p:tav tm="0">
                                          <p:val>
                                            <p:strVal val="#ppt_w*0.70"/>
                                          </p:val>
                                        </p:tav>
                                        <p:tav tm="100000">
                                          <p:val>
                                            <p:strVal val="#ppt_w"/>
                                          </p:val>
                                        </p:tav>
                                      </p:tavLst>
                                    </p:anim>
                                    <p:anim calcmode="lin" valueType="num">
                                      <p:cBhvr>
                                        <p:cTn id="13" dur="1000" fill="hold"/>
                                        <p:tgtEl>
                                          <p:spTgt spid="13"/>
                                        </p:tgtEl>
                                        <p:attrNameLst>
                                          <p:attrName>ppt_h</p:attrName>
                                        </p:attrNameLst>
                                      </p:cBhvr>
                                      <p:tavLst>
                                        <p:tav tm="0">
                                          <p:val>
                                            <p:strVal val="#ppt_h"/>
                                          </p:val>
                                        </p:tav>
                                        <p:tav tm="100000">
                                          <p:val>
                                            <p:strVal val="#ppt_h"/>
                                          </p:val>
                                        </p:tav>
                                      </p:tavLst>
                                    </p:anim>
                                    <p:animEffect transition="in" filter="fade">
                                      <p:cBhvr>
                                        <p:cTn id="14" dur="10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trips(down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1000" fill="hold"/>
                                        <p:tgtEl>
                                          <p:spTgt spid="16"/>
                                        </p:tgtEl>
                                        <p:attrNameLst>
                                          <p:attrName>ppt_w</p:attrName>
                                        </p:attrNameLst>
                                      </p:cBhvr>
                                      <p:tavLst>
                                        <p:tav tm="0">
                                          <p:val>
                                            <p:strVal val="#ppt_w*0.70"/>
                                          </p:val>
                                        </p:tav>
                                        <p:tav tm="100000">
                                          <p:val>
                                            <p:strVal val="#ppt_w"/>
                                          </p:val>
                                        </p:tav>
                                      </p:tavLst>
                                    </p:anim>
                                    <p:anim calcmode="lin" valueType="num">
                                      <p:cBhvr>
                                        <p:cTn id="25" dur="1000" fill="hold"/>
                                        <p:tgtEl>
                                          <p:spTgt spid="16"/>
                                        </p:tgtEl>
                                        <p:attrNameLst>
                                          <p:attrName>ppt_h</p:attrName>
                                        </p:attrNameLst>
                                      </p:cBhvr>
                                      <p:tavLst>
                                        <p:tav tm="0">
                                          <p:val>
                                            <p:strVal val="#ppt_h"/>
                                          </p:val>
                                        </p:tav>
                                        <p:tav tm="100000">
                                          <p:val>
                                            <p:strVal val="#ppt_h"/>
                                          </p:val>
                                        </p:tav>
                                      </p:tavLst>
                                    </p:anim>
                                    <p:animEffect transition="in" filter="fade">
                                      <p:cBhvr>
                                        <p:cTn id="26" dur="10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strips(downLeft)">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1000" fill="hold"/>
                                        <p:tgtEl>
                                          <p:spTgt spid="15"/>
                                        </p:tgtEl>
                                        <p:attrNameLst>
                                          <p:attrName>ppt_w</p:attrName>
                                        </p:attrNameLst>
                                      </p:cBhvr>
                                      <p:tavLst>
                                        <p:tav tm="0">
                                          <p:val>
                                            <p:strVal val="#ppt_w*0.70"/>
                                          </p:val>
                                        </p:tav>
                                        <p:tav tm="100000">
                                          <p:val>
                                            <p:strVal val="#ppt_w"/>
                                          </p:val>
                                        </p:tav>
                                      </p:tavLst>
                                    </p:anim>
                                    <p:anim calcmode="lin" valueType="num">
                                      <p:cBhvr>
                                        <p:cTn id="37" dur="1000" fill="hold"/>
                                        <p:tgtEl>
                                          <p:spTgt spid="15"/>
                                        </p:tgtEl>
                                        <p:attrNameLst>
                                          <p:attrName>ppt_h</p:attrName>
                                        </p:attrNameLst>
                                      </p:cBhvr>
                                      <p:tavLst>
                                        <p:tav tm="0">
                                          <p:val>
                                            <p:strVal val="#ppt_h"/>
                                          </p:val>
                                        </p:tav>
                                        <p:tav tm="100000">
                                          <p:val>
                                            <p:strVal val="#ppt_h"/>
                                          </p:val>
                                        </p:tav>
                                      </p:tavLst>
                                    </p:anim>
                                    <p:animEffect transition="in" filter="fade">
                                      <p:cBhvr>
                                        <p:cTn id="38" dur="10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12"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strips(downLeft)">
                                      <p:cBhvr>
                                        <p:cTn id="43" dur="5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55" presetClass="entr" presetSubtype="0"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p:cTn id="48" dur="1000" fill="hold"/>
                                        <p:tgtEl>
                                          <p:spTgt spid="14"/>
                                        </p:tgtEl>
                                        <p:attrNameLst>
                                          <p:attrName>ppt_w</p:attrName>
                                        </p:attrNameLst>
                                      </p:cBhvr>
                                      <p:tavLst>
                                        <p:tav tm="0">
                                          <p:val>
                                            <p:strVal val="#ppt_w*0.70"/>
                                          </p:val>
                                        </p:tav>
                                        <p:tav tm="100000">
                                          <p:val>
                                            <p:strVal val="#ppt_w"/>
                                          </p:val>
                                        </p:tav>
                                      </p:tavLst>
                                    </p:anim>
                                    <p:anim calcmode="lin" valueType="num">
                                      <p:cBhvr>
                                        <p:cTn id="49" dur="1000" fill="hold"/>
                                        <p:tgtEl>
                                          <p:spTgt spid="14"/>
                                        </p:tgtEl>
                                        <p:attrNameLst>
                                          <p:attrName>ppt_h</p:attrName>
                                        </p:attrNameLst>
                                      </p:cBhvr>
                                      <p:tavLst>
                                        <p:tav tm="0">
                                          <p:val>
                                            <p:strVal val="#ppt_h"/>
                                          </p:val>
                                        </p:tav>
                                        <p:tav tm="100000">
                                          <p:val>
                                            <p:strVal val="#ppt_h"/>
                                          </p:val>
                                        </p:tav>
                                      </p:tavLst>
                                    </p:anim>
                                    <p:animEffect transition="in" filter="fade">
                                      <p:cBhvr>
                                        <p:cTn id="5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3" grpId="0"/>
      <p:bldP spid="14" grpId="0" animBg="1"/>
      <p:bldP spid="15" grpId="0" animBg="1"/>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0"/>
            <a:ext cx="9144000" cy="1408176"/>
          </a:xfr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ormAutofit fontScale="90000"/>
            <a:scene3d>
              <a:camera prst="orthographicFront"/>
              <a:lightRig rig="threePt" dir="t">
                <a:rot lat="0" lon="0" rev="4800000"/>
              </a:lightRig>
            </a:scene3d>
            <a:sp3d prstMaterial="matte">
              <a:bevelT w="50800" h="10160"/>
            </a:sp3d>
          </a:bodyPr>
          <a:lstStyle/>
          <a:p>
            <a:pPr rtl="1" fontAlgn="auto">
              <a:spcAft>
                <a:spcPts val="0"/>
              </a:spcAft>
              <a:defRPr/>
            </a:pPr>
            <a:r>
              <a:rPr lang="fr-FR" sz="4800" dirty="0" smtClean="0"/>
              <a:t/>
            </a:r>
            <a:br>
              <a:rPr lang="fr-FR" sz="4800" dirty="0" smtClean="0"/>
            </a:br>
            <a:r>
              <a:rPr lang="ar-TN" sz="7200" dirty="0" smtClean="0"/>
              <a:t> </a:t>
            </a:r>
            <a:r>
              <a:rPr lang="ar-TN" dirty="0" smtClean="0">
                <a:latin typeface="Andalus" pitchFamily="18" charset="-78"/>
                <a:cs typeface="Andalus" pitchFamily="18" charset="-78"/>
              </a:rPr>
              <a:t>خاتم</a:t>
            </a:r>
            <a:r>
              <a:rPr lang="ar-DZ" dirty="0" smtClean="0">
                <a:latin typeface="Andalus" pitchFamily="18" charset="-78"/>
                <a:cs typeface="Andalus" pitchFamily="18" charset="-78"/>
              </a:rPr>
              <a:t>ــــــــــــــــــــــــــــــــ</a:t>
            </a:r>
            <a:r>
              <a:rPr lang="ar-TN" dirty="0" smtClean="0">
                <a:latin typeface="Andalus" pitchFamily="18" charset="-78"/>
                <a:cs typeface="Andalus" pitchFamily="18" charset="-78"/>
              </a:rPr>
              <a:t>ة</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sz="4800" dirty="0" smtClean="0"/>
              <a:t/>
            </a:r>
            <a:br>
              <a:rPr lang="fr-FR" sz="4800" dirty="0" smtClean="0"/>
            </a:br>
            <a:endParaRPr lang="fr-FR" dirty="0"/>
          </a:p>
        </p:txBody>
      </p:sp>
      <p:sp>
        <p:nvSpPr>
          <p:cNvPr id="3" name="Espace réservé du contenu 2"/>
          <p:cNvSpPr>
            <a:spLocks noGrp="1"/>
          </p:cNvSpPr>
          <p:nvPr>
            <p:ph idx="1"/>
          </p:nvPr>
        </p:nvSpPr>
        <p:spPr>
          <a:xfrm>
            <a:off x="142875" y="1774825"/>
            <a:ext cx="9001125" cy="4625975"/>
          </a:xfrm>
        </p:spPr>
        <p:txBody>
          <a:bodyPr/>
          <a:lstStyle/>
          <a:p>
            <a:pPr algn="just" rtl="1"/>
            <a:r>
              <a:rPr lang="ar-TN" smtClean="0">
                <a:latin typeface="Times New Roman" pitchFamily="18" charset="0"/>
                <a:cs typeface="Times New Roman" pitchFamily="18" charset="0"/>
              </a:rPr>
              <a:t>لكن من ال</a:t>
            </a:r>
            <a:r>
              <a:rPr lang="ar-DZ" smtClean="0">
                <a:latin typeface="Times New Roman" pitchFamily="18" charset="0"/>
                <a:cs typeface="Times New Roman" pitchFamily="18" charset="0"/>
              </a:rPr>
              <a:t>جانب</a:t>
            </a:r>
            <a:r>
              <a:rPr lang="ar-TN" smtClean="0">
                <a:latin typeface="Times New Roman" pitchFamily="18" charset="0"/>
                <a:cs typeface="Times New Roman" pitchFamily="18" charset="0"/>
              </a:rPr>
              <a:t> النظري</a:t>
            </a:r>
            <a:r>
              <a:rPr lang="ar-DZ" smtClean="0">
                <a:latin typeface="Times New Roman" pitchFamily="18" charset="0"/>
                <a:cs typeface="Times New Roman" pitchFamily="18" charset="0"/>
              </a:rPr>
              <a:t>ة</a:t>
            </a:r>
            <a:r>
              <a:rPr lang="ar-TN" smtClean="0">
                <a:latin typeface="Times New Roman" pitchFamily="18" charset="0"/>
                <a:cs typeface="Times New Roman" pitchFamily="18" charset="0"/>
              </a:rPr>
              <a:t> فإن هذه التشريعات و البرامج المعدة لشخص المعوق تبقى محدودة للغاية وهي حبر</a:t>
            </a:r>
            <a:r>
              <a:rPr lang="ar-DZ" smtClean="0">
                <a:latin typeface="Times New Roman" pitchFamily="18" charset="0"/>
                <a:cs typeface="Times New Roman" pitchFamily="18" charset="0"/>
              </a:rPr>
              <a:t>ا</a:t>
            </a:r>
            <a:r>
              <a:rPr lang="ar-TN" smtClean="0">
                <a:latin typeface="Times New Roman" pitchFamily="18" charset="0"/>
                <a:cs typeface="Times New Roman" pitchFamily="18" charset="0"/>
              </a:rPr>
              <a:t> على ورق. سنرى بعد ذلك عينة من الجانب التطبيقي المتمثلة في ذوي الاحتياجات الخاصة ليثبتوا أو ينفوا لنا مدى فعالية هذه الاتفاقيات و البرامج </a:t>
            </a:r>
            <a:r>
              <a:rPr lang="ar-DZ" smtClean="0">
                <a:latin typeface="Times New Roman" pitchFamily="18" charset="0"/>
                <a:cs typeface="Times New Roman" pitchFamily="18" charset="0"/>
              </a:rPr>
              <a:t>و</a:t>
            </a:r>
            <a:r>
              <a:rPr lang="ar-TN" smtClean="0">
                <a:latin typeface="Times New Roman" pitchFamily="18" charset="0"/>
                <a:cs typeface="Times New Roman" pitchFamily="18" charset="0"/>
              </a:rPr>
              <a:t>التشريعات الصادرة في حقهم. </a:t>
            </a:r>
            <a:endParaRPr lang="fr-FR" smtClean="0">
              <a:latin typeface="Times New Roman" pitchFamily="18" charset="0"/>
              <a:cs typeface="Times New Roman" pitchFamily="18" charset="0"/>
            </a:endParaRPr>
          </a:p>
          <a:p>
            <a:endParaRPr lang="ar-DZ" smtClean="0"/>
          </a:p>
          <a:p>
            <a:endParaRPr lang="ar-DZ" smtClean="0"/>
          </a:p>
          <a:p>
            <a:endParaRPr lang="ar-DZ" smtClean="0"/>
          </a:p>
          <a:p>
            <a:endParaRPr lang="ar-DZ" smtClean="0"/>
          </a:p>
          <a:p>
            <a:endParaRPr lang="fr-F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horizont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28736"/>
          </a:xfr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ormAutofit/>
            <a:scene3d>
              <a:camera prst="orthographicFront"/>
              <a:lightRig rig="threePt" dir="t">
                <a:rot lat="0" lon="0" rev="4800000"/>
              </a:lightRig>
            </a:scene3d>
            <a:sp3d prstMaterial="matte">
              <a:bevelT w="50800" h="10160"/>
            </a:sp3d>
          </a:bodyPr>
          <a:lstStyle/>
          <a:p>
            <a:pPr rtl="1" fontAlgn="auto">
              <a:spcAft>
                <a:spcPts val="0"/>
              </a:spcAft>
              <a:defRPr/>
            </a:pPr>
            <a:r>
              <a:rPr lang="ar-DZ" dirty="0" smtClean="0"/>
              <a:t>الفــــــــــهرس</a:t>
            </a:r>
            <a:endParaRPr lang="fr-FR" dirty="0"/>
          </a:p>
        </p:txBody>
      </p:sp>
      <p:graphicFrame>
        <p:nvGraphicFramePr>
          <p:cNvPr id="6" name="Espace réservé du contenu 5"/>
          <p:cNvGraphicFramePr>
            <a:graphicFrameLocks noGrp="1"/>
          </p:cNvGraphicFramePr>
          <p:nvPr>
            <p:ph idx="1"/>
          </p:nvPr>
        </p:nvGraphicFramePr>
        <p:xfrm>
          <a:off x="842994" y="1714488"/>
          <a:ext cx="8229600" cy="10112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Espace réservé du contenu 5"/>
          <p:cNvGraphicFramePr>
            <a:graphicFrameLocks/>
          </p:cNvGraphicFramePr>
          <p:nvPr/>
        </p:nvGraphicFramePr>
        <p:xfrm>
          <a:off x="642942" y="3286124"/>
          <a:ext cx="8501090" cy="115410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 name="Espace réservé du contenu 5"/>
          <p:cNvGraphicFramePr>
            <a:graphicFrameLocks/>
          </p:cNvGraphicFramePr>
          <p:nvPr/>
        </p:nvGraphicFramePr>
        <p:xfrm>
          <a:off x="285720" y="5214950"/>
          <a:ext cx="8643966" cy="107157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11" name="Espace réservé du contenu 5"/>
          <p:cNvGraphicFramePr>
            <a:graphicFrameLocks/>
          </p:cNvGraphicFramePr>
          <p:nvPr>
            <p:extLst>
              <p:ext uri="{D42A27DB-BD31-4B8C-83A1-F6EECF244321}">
                <p14:modId xmlns:p14="http://schemas.microsoft.com/office/powerpoint/2010/main" xmlns="" val="3470124985"/>
              </p:ext>
            </p:extLst>
          </p:nvPr>
        </p:nvGraphicFramePr>
        <p:xfrm>
          <a:off x="500034" y="4286257"/>
          <a:ext cx="8501090" cy="1071570"/>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aphicFrame>
        <p:nvGraphicFramePr>
          <p:cNvPr id="8" name="Espace réservé du contenu 5"/>
          <p:cNvGraphicFramePr>
            <a:graphicFrameLocks/>
          </p:cNvGraphicFramePr>
          <p:nvPr/>
        </p:nvGraphicFramePr>
        <p:xfrm>
          <a:off x="714348" y="2489205"/>
          <a:ext cx="8229600" cy="1011233"/>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trips(down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strips(downLeft)">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strips(downLeft)">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strips(downLeft)">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4" grpId="0">
        <p:bldAsOne/>
      </p:bldGraphic>
      <p:bldGraphic spid="5" grpId="0">
        <p:bldAsOne/>
      </p:bldGraphic>
      <p:bldGraphic spid="11" grpId="0">
        <p:bldAsOne/>
      </p:bldGraphic>
      <p:bldGraphic spid="8"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0"/>
            <a:ext cx="9144000" cy="1408176"/>
          </a:xfr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ormAutofit fontScale="90000"/>
            <a:scene3d>
              <a:camera prst="orthographicFront"/>
              <a:lightRig rig="threePt" dir="t">
                <a:rot lat="0" lon="0" rev="4800000"/>
              </a:lightRig>
            </a:scene3d>
            <a:sp3d prstMaterial="matte">
              <a:bevelT w="50800" h="10160"/>
            </a:sp3d>
          </a:bodyPr>
          <a:lstStyle/>
          <a:p>
            <a:pPr rtl="1" fontAlgn="auto">
              <a:spcAft>
                <a:spcPts val="0"/>
              </a:spcAft>
              <a:defRPr/>
            </a:pPr>
            <a:r>
              <a:rPr lang="fr-FR" sz="4800" dirty="0" smtClean="0"/>
              <a:t/>
            </a:r>
            <a:br>
              <a:rPr lang="fr-FR" sz="4800" dirty="0" smtClean="0"/>
            </a:br>
            <a:r>
              <a:rPr lang="ar-TN" sz="6700" dirty="0" smtClean="0">
                <a:latin typeface="Andalus" pitchFamily="18" charset="-78"/>
                <a:cs typeface="Andalus" pitchFamily="18" charset="-78"/>
              </a:rPr>
              <a:t>مقدم</a:t>
            </a:r>
            <a:r>
              <a:rPr lang="ar-DZ" sz="6700" dirty="0" smtClean="0">
                <a:latin typeface="Andalus" pitchFamily="18" charset="-78"/>
                <a:cs typeface="Andalus" pitchFamily="18" charset="-78"/>
              </a:rPr>
              <a:t>ـــــ</a:t>
            </a:r>
            <a:r>
              <a:rPr lang="ar-DZ" sz="7200" dirty="0" smtClean="0">
                <a:latin typeface="Andalus" pitchFamily="18" charset="-78"/>
                <a:cs typeface="Andalus" pitchFamily="18" charset="-78"/>
              </a:rPr>
              <a:t>ــــــــ</a:t>
            </a:r>
            <a:r>
              <a:rPr lang="ar-DZ" sz="6700" dirty="0" smtClean="0">
                <a:latin typeface="Andalus" pitchFamily="18" charset="-78"/>
                <a:cs typeface="Andalus" pitchFamily="18" charset="-78"/>
              </a:rPr>
              <a:t>ـــ</a:t>
            </a:r>
            <a:r>
              <a:rPr lang="ar-TN" sz="6700" dirty="0" smtClean="0">
                <a:latin typeface="Andalus" pitchFamily="18" charset="-78"/>
                <a:cs typeface="Andalus" pitchFamily="18" charset="-78"/>
              </a:rPr>
              <a:t>ة</a:t>
            </a:r>
            <a:r>
              <a:rPr lang="fr-FR" sz="4800" dirty="0" smtClean="0"/>
              <a:t/>
            </a:r>
            <a:br>
              <a:rPr lang="fr-FR" sz="4800" dirty="0" smtClean="0"/>
            </a:br>
            <a:endParaRPr lang="fr-FR" dirty="0"/>
          </a:p>
        </p:txBody>
      </p:sp>
      <p:sp>
        <p:nvSpPr>
          <p:cNvPr id="3" name="Espace réservé du contenu 2"/>
          <p:cNvSpPr>
            <a:spLocks noGrp="1"/>
          </p:cNvSpPr>
          <p:nvPr>
            <p:ph idx="1"/>
          </p:nvPr>
        </p:nvSpPr>
        <p:spPr>
          <a:xfrm>
            <a:off x="457200" y="1600201"/>
            <a:ext cx="8229600" cy="1257296"/>
          </a:xfrm>
        </p:spPr>
        <p:txBody>
          <a:bodyPr/>
          <a:lstStyle/>
          <a:p>
            <a:pPr algn="just" rtl="1"/>
            <a:r>
              <a:rPr lang="ar-SA" dirty="0" smtClean="0"/>
              <a:t>يمثّل الشّخص الحامل لإعاقة في المخيّلة الجماعيّة عبئا ماديا ونفسياً ثقيلا على العائلة والمجتمع ،غير فاعل مطلقا</a:t>
            </a:r>
            <a:r>
              <a:rPr lang="fr-FR" dirty="0" smtClean="0"/>
              <a:t> .</a:t>
            </a:r>
            <a:endParaRPr lang="ar-DZ" dirty="0" smtClean="0"/>
          </a:p>
          <a:p>
            <a:pPr algn="just" rtl="1"/>
            <a:endParaRPr lang="ar-DZ" dirty="0" smtClean="0"/>
          </a:p>
          <a:p>
            <a:pPr algn="ctr" rtl="1">
              <a:buNone/>
            </a:pPr>
            <a:endParaRPr lang="ar-DZ" dirty="0" smtClean="0">
              <a:cs typeface="+mj-cs"/>
            </a:endParaRPr>
          </a:p>
          <a:p>
            <a:pPr algn="ctr" rtl="1">
              <a:buNone/>
            </a:pPr>
            <a:endParaRPr lang="ar-DZ" dirty="0" smtClean="0">
              <a:cs typeface="+mj-cs"/>
            </a:endParaRPr>
          </a:p>
        </p:txBody>
      </p:sp>
      <p:sp>
        <p:nvSpPr>
          <p:cNvPr id="5" name="Ellipse 4"/>
          <p:cNvSpPr/>
          <p:nvPr/>
        </p:nvSpPr>
        <p:spPr>
          <a:xfrm>
            <a:off x="6500826" y="3214686"/>
            <a:ext cx="2571736" cy="1571636"/>
          </a:xfrm>
          <a:prstGeom prst="ellipse">
            <a:avLst/>
          </a:prstGeom>
          <a:scene3d>
            <a:camera prst="orthographicFront"/>
            <a:lightRig rig="threePt" dir="t"/>
          </a:scene3d>
          <a:sp3d>
            <a:bevelT w="114300" prst="artDeco"/>
          </a:sp3d>
        </p:spPr>
        <p:style>
          <a:lnRef idx="2">
            <a:schemeClr val="accent1"/>
          </a:lnRef>
          <a:fillRef idx="1">
            <a:schemeClr val="lt1"/>
          </a:fillRef>
          <a:effectRef idx="0">
            <a:schemeClr val="accent1"/>
          </a:effectRef>
          <a:fontRef idx="minor">
            <a:schemeClr val="dk1"/>
          </a:fontRef>
        </p:style>
        <p:txBody>
          <a:bodyPr rtlCol="0" anchor="ctr"/>
          <a:lstStyle/>
          <a:p>
            <a:pPr algn="ctr"/>
            <a:r>
              <a:rPr lang="ar-DZ" sz="3200" b="1" dirty="0" smtClean="0">
                <a:cs typeface="+mj-cs"/>
              </a:rPr>
              <a:t>عبئ على المجتمع</a:t>
            </a:r>
            <a:endParaRPr lang="fr-FR" sz="3200" b="1" dirty="0">
              <a:cs typeface="+mj-cs"/>
            </a:endParaRPr>
          </a:p>
        </p:txBody>
      </p:sp>
      <p:sp>
        <p:nvSpPr>
          <p:cNvPr id="6" name="Ellipse 5"/>
          <p:cNvSpPr/>
          <p:nvPr/>
        </p:nvSpPr>
        <p:spPr>
          <a:xfrm>
            <a:off x="71406" y="2928934"/>
            <a:ext cx="2571768" cy="1714512"/>
          </a:xfrm>
          <a:prstGeom prst="ellipse">
            <a:avLst/>
          </a:prstGeom>
          <a:scene3d>
            <a:camera prst="orthographicFront"/>
            <a:lightRig rig="threePt" dir="t"/>
          </a:scene3d>
          <a:sp3d>
            <a:bevelT w="114300" prst="artDeco"/>
          </a:sp3d>
        </p:spPr>
        <p:style>
          <a:lnRef idx="2">
            <a:schemeClr val="accent1"/>
          </a:lnRef>
          <a:fillRef idx="1">
            <a:schemeClr val="lt1"/>
          </a:fillRef>
          <a:effectRef idx="0">
            <a:schemeClr val="accent1"/>
          </a:effectRef>
          <a:fontRef idx="minor">
            <a:schemeClr val="dk1"/>
          </a:fontRef>
        </p:style>
        <p:txBody>
          <a:bodyPr rtlCol="0" anchor="ctr"/>
          <a:lstStyle/>
          <a:p>
            <a:pPr algn="ctr"/>
            <a:r>
              <a:rPr lang="ar-DZ" sz="3200" b="1" dirty="0" smtClean="0">
                <a:cs typeface="+mj-cs"/>
              </a:rPr>
              <a:t>عنصر فاعل في المجتمع</a:t>
            </a:r>
            <a:endParaRPr lang="fr-FR" sz="3200" b="1" dirty="0">
              <a:cs typeface="+mj-cs"/>
            </a:endParaRPr>
          </a:p>
        </p:txBody>
      </p:sp>
      <p:sp>
        <p:nvSpPr>
          <p:cNvPr id="7" name="Flèche gauche 6"/>
          <p:cNvSpPr/>
          <p:nvPr/>
        </p:nvSpPr>
        <p:spPr>
          <a:xfrm>
            <a:off x="2786050" y="3643314"/>
            <a:ext cx="3500462" cy="785818"/>
          </a:xfrm>
          <a:prstGeom prst="leftArrow">
            <a:avLst/>
          </a:prstGeom>
          <a:scene3d>
            <a:camera prst="orthographicFront"/>
            <a:lightRig rig="threePt" dir="t"/>
          </a:scene3d>
          <a:sp3d>
            <a:bevelT w="114300" prst="artDeco"/>
          </a:sp3d>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025" name="Rectangle 1"/>
          <p:cNvSpPr>
            <a:spLocks noChangeArrowheads="1"/>
          </p:cNvSpPr>
          <p:nvPr/>
        </p:nvSpPr>
        <p:spPr bwMode="auto">
          <a:xfrm>
            <a:off x="1571604" y="5286388"/>
            <a:ext cx="6000761"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كيف</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يمكن</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أن</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يكون</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المعوق</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err="1" smtClean="0">
                <a:ln>
                  <a:noFill/>
                </a:ln>
                <a:solidFill>
                  <a:schemeClr val="tx1"/>
                </a:solidFill>
                <a:effectLst/>
                <a:latin typeface="Calibri" pitchFamily="34" charset="0"/>
                <a:ea typeface="Calibri" pitchFamily="34" charset="0"/>
                <a:cs typeface="+mj-cs"/>
              </a:rPr>
              <a:t>مسؤولا</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وليس</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مكفولا</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،عنصرا</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فاعلا</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وليس</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عبئا،</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قادرا</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على</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تقرير</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مصيره</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وتفعيل</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دوره</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في</a:t>
            </a:r>
            <a:r>
              <a:rPr kumimoji="0" lang="ar-SA" sz="2400" b="1" i="0" u="none" strike="noStrike" cap="none" normalizeH="0" baseline="0" dirty="0" smtClean="0">
                <a:ln>
                  <a:noFill/>
                </a:ln>
                <a:solidFill>
                  <a:schemeClr val="tx1"/>
                </a:solidFill>
                <a:effectLst/>
                <a:latin typeface="Arial" pitchFamily="34" charset="0"/>
                <a:ea typeface="Calibri" pitchFamily="34" charset="0"/>
                <a:cs typeface="+mj-cs"/>
              </a:rPr>
              <a:t> </a:t>
            </a:r>
            <a:r>
              <a:rPr kumimoji="0" lang="ar-SA" sz="2400" b="1" i="0" u="none" strike="noStrike" cap="none" normalizeH="0" baseline="0" dirty="0" smtClean="0">
                <a:ln>
                  <a:noFill/>
                </a:ln>
                <a:solidFill>
                  <a:schemeClr val="tx1"/>
                </a:solidFill>
                <a:effectLst/>
                <a:latin typeface="Calibri" pitchFamily="34" charset="0"/>
                <a:ea typeface="Calibri" pitchFamily="34" charset="0"/>
                <a:cs typeface="+mj-cs"/>
              </a:rPr>
              <a:t>المجتمع؟</a:t>
            </a:r>
            <a:endParaRPr kumimoji="0" lang="ar-SA" sz="2400" b="1" i="0" u="none" strike="noStrike" cap="none" normalizeH="0" baseline="0" dirty="0" smtClean="0">
              <a:ln>
                <a:noFill/>
              </a:ln>
              <a:solidFill>
                <a:schemeClr val="tx1"/>
              </a:solidFill>
              <a:effectLst/>
              <a:latin typeface="Arial" pitchFamily="34" charset="0"/>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strVal val="#ppt_w*0.70"/>
                                          </p:val>
                                        </p:tav>
                                        <p:tav tm="100000">
                                          <p:val>
                                            <p:strVal val="#ppt_w"/>
                                          </p:val>
                                        </p:tav>
                                      </p:tavLst>
                                    </p:anim>
                                    <p:anim calcmode="lin" valueType="num">
                                      <p:cBhvr>
                                        <p:cTn id="20" dur="1000" fill="hold"/>
                                        <p:tgtEl>
                                          <p:spTgt spid="5"/>
                                        </p:tgtEl>
                                        <p:attrNameLst>
                                          <p:attrName>ppt_h</p:attrName>
                                        </p:attrNameLst>
                                      </p:cBhvr>
                                      <p:tavLst>
                                        <p:tav tm="0">
                                          <p:val>
                                            <p:strVal val="#ppt_h"/>
                                          </p:val>
                                        </p:tav>
                                        <p:tav tm="100000">
                                          <p:val>
                                            <p:strVal val="#ppt_h"/>
                                          </p:val>
                                        </p:tav>
                                      </p:tavLst>
                                    </p:anim>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strips(downLeft)">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1000" fill="hold"/>
                                        <p:tgtEl>
                                          <p:spTgt spid="6"/>
                                        </p:tgtEl>
                                        <p:attrNameLst>
                                          <p:attrName>ppt_w</p:attrName>
                                        </p:attrNameLst>
                                      </p:cBhvr>
                                      <p:tavLst>
                                        <p:tav tm="0">
                                          <p:val>
                                            <p:strVal val="#ppt_w*0.70"/>
                                          </p:val>
                                        </p:tav>
                                        <p:tav tm="100000">
                                          <p:val>
                                            <p:strVal val="#ppt_w"/>
                                          </p:val>
                                        </p:tav>
                                      </p:tavLst>
                                    </p:anim>
                                    <p:anim calcmode="lin" valueType="num">
                                      <p:cBhvr>
                                        <p:cTn id="32" dur="1000" fill="hold"/>
                                        <p:tgtEl>
                                          <p:spTgt spid="6"/>
                                        </p:tgtEl>
                                        <p:attrNameLst>
                                          <p:attrName>ppt_h</p:attrName>
                                        </p:attrNameLst>
                                      </p:cBhvr>
                                      <p:tavLst>
                                        <p:tav tm="0">
                                          <p:val>
                                            <p:strVal val="#ppt_h"/>
                                          </p:val>
                                        </p:tav>
                                        <p:tav tm="100000">
                                          <p:val>
                                            <p:strVal val="#ppt_h"/>
                                          </p:val>
                                        </p:tav>
                                      </p:tavLst>
                                    </p:anim>
                                    <p:animEffect transition="in" filter="fade">
                                      <p:cBhvr>
                                        <p:cTn id="33" dur="10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1025"/>
                                        </p:tgtEl>
                                        <p:attrNameLst>
                                          <p:attrName>style.visibility</p:attrName>
                                        </p:attrNameLst>
                                      </p:cBhvr>
                                      <p:to>
                                        <p:strVal val="visible"/>
                                      </p:to>
                                    </p:set>
                                    <p:anim calcmode="lin" valueType="num">
                                      <p:cBhvr>
                                        <p:cTn id="38" dur="1000" fill="hold"/>
                                        <p:tgtEl>
                                          <p:spTgt spid="1025"/>
                                        </p:tgtEl>
                                        <p:attrNameLst>
                                          <p:attrName>ppt_w</p:attrName>
                                        </p:attrNameLst>
                                      </p:cBhvr>
                                      <p:tavLst>
                                        <p:tav tm="0">
                                          <p:val>
                                            <p:strVal val="#ppt_w*0.70"/>
                                          </p:val>
                                        </p:tav>
                                        <p:tav tm="100000">
                                          <p:val>
                                            <p:strVal val="#ppt_w"/>
                                          </p:val>
                                        </p:tav>
                                      </p:tavLst>
                                    </p:anim>
                                    <p:anim calcmode="lin" valueType="num">
                                      <p:cBhvr>
                                        <p:cTn id="39" dur="1000" fill="hold"/>
                                        <p:tgtEl>
                                          <p:spTgt spid="1025"/>
                                        </p:tgtEl>
                                        <p:attrNameLst>
                                          <p:attrName>ppt_h</p:attrName>
                                        </p:attrNameLst>
                                      </p:cBhvr>
                                      <p:tavLst>
                                        <p:tav tm="0">
                                          <p:val>
                                            <p:strVal val="#ppt_h"/>
                                          </p:val>
                                        </p:tav>
                                        <p:tav tm="100000">
                                          <p:val>
                                            <p:strVal val="#ppt_h"/>
                                          </p:val>
                                        </p:tav>
                                      </p:tavLst>
                                    </p:anim>
                                    <p:animEffect transition="in" filter="fade">
                                      <p:cBhvr>
                                        <p:cTn id="40" dur="10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700808"/>
            <a:ext cx="9144000" cy="3960440"/>
          </a:xfrm>
        </p:spPr>
        <p:txBody>
          <a:bodyPr/>
          <a:lstStyle/>
          <a:p>
            <a:pPr algn="r" rtl="1">
              <a:buFont typeface="Arial" pitchFamily="34" charset="0"/>
              <a:buChar char="•"/>
            </a:pPr>
            <a:r>
              <a:rPr lang="ar-SA" sz="2400" dirty="0" err="1" smtClean="0"/>
              <a:t>تُعتبرصعوبات</a:t>
            </a:r>
            <a:r>
              <a:rPr lang="ar-SA" sz="2400" dirty="0" smtClean="0"/>
              <a:t> التّواصل من أهمّ الصّعوبات لدى الأشخاص القاصرين ذهنيّا. إذا ما أخذنا بعين </a:t>
            </a:r>
            <a:r>
              <a:rPr lang="ar-SA" sz="2400" dirty="0" err="1" smtClean="0"/>
              <a:t>الإعتبار</a:t>
            </a:r>
            <a:r>
              <a:rPr lang="ar-SA" sz="2400" dirty="0" smtClean="0"/>
              <a:t> كل العوامل التي من شأنها أن تؤثّر عليهم (عوامل</a:t>
            </a:r>
            <a:r>
              <a:rPr lang="ar-DZ" sz="2400" dirty="0" smtClean="0"/>
              <a:t> </a:t>
            </a:r>
            <a:r>
              <a:rPr lang="ar-SA" sz="2400" dirty="0" smtClean="0"/>
              <a:t>فرديّة،أسريّة،محيطيّة...) فإنّنا نجد أنّ العديد منها مرتبطة</a:t>
            </a:r>
            <a:r>
              <a:rPr lang="ar-DZ" sz="2400" dirty="0" smtClean="0"/>
              <a:t> </a:t>
            </a:r>
            <a:r>
              <a:rPr lang="ar-SA" sz="2400" dirty="0" smtClean="0"/>
              <a:t>مباشرة</a:t>
            </a:r>
            <a:r>
              <a:rPr lang="ar-DZ" sz="2400" dirty="0" smtClean="0"/>
              <a:t> </a:t>
            </a:r>
            <a:r>
              <a:rPr lang="ar-SA" sz="2400" dirty="0" smtClean="0"/>
              <a:t>بخاصياتهم:</a:t>
            </a:r>
            <a:r>
              <a:rPr lang="ar-DZ" sz="2400" dirty="0" smtClean="0"/>
              <a:t> </a:t>
            </a:r>
            <a:r>
              <a:rPr lang="ar-SA" sz="2400" dirty="0" err="1" smtClean="0"/>
              <a:t>كالقصورعلى</a:t>
            </a:r>
            <a:r>
              <a:rPr lang="ar-SA" sz="2400" dirty="0" err="1" smtClean="0">
                <a:cs typeface="+mj-cs"/>
              </a:rPr>
              <a:t>المستوى</a:t>
            </a:r>
            <a:r>
              <a:rPr lang="ar-DZ" sz="2400" dirty="0" smtClean="0">
                <a:cs typeface="+mj-cs"/>
              </a:rPr>
              <a:t> </a:t>
            </a:r>
            <a:r>
              <a:rPr lang="ar-SA" sz="2400" dirty="0" smtClean="0">
                <a:cs typeface="+mj-cs"/>
              </a:rPr>
              <a:t>المعرفي،الذّاكرة،معالجة المعلومة،الفهم،التعبير والسلوك ألتكيفي</a:t>
            </a:r>
            <a:r>
              <a:rPr lang="fr-FR" sz="2400" dirty="0" smtClean="0">
                <a:cs typeface="+mj-cs"/>
              </a:rPr>
              <a:t>.</a:t>
            </a:r>
            <a:r>
              <a:rPr lang="ar-SA" sz="2400" dirty="0" smtClean="0">
                <a:cs typeface="+mj-cs"/>
              </a:rPr>
              <a:t> </a:t>
            </a:r>
            <a:endParaRPr lang="fr-FR" sz="2400" dirty="0" smtClean="0">
              <a:cs typeface="+mj-cs"/>
            </a:endParaRPr>
          </a:p>
          <a:p>
            <a:pPr algn="r" rtl="1">
              <a:buFont typeface="Arial" pitchFamily="34" charset="0"/>
              <a:buChar char="•"/>
            </a:pPr>
            <a:endParaRPr lang="fr-FR" sz="2400" dirty="0">
              <a:cs typeface="+mj-cs"/>
            </a:endParaRPr>
          </a:p>
          <a:p>
            <a:pPr algn="r" rtl="1">
              <a:buFont typeface="Arial" pitchFamily="34" charset="0"/>
              <a:buChar char="•"/>
            </a:pPr>
            <a:r>
              <a:rPr lang="ar-SA" sz="2400" dirty="0" smtClean="0">
                <a:cs typeface="+mj-cs"/>
              </a:rPr>
              <a:t>لهذه الصعوبات في التواصل </a:t>
            </a:r>
            <a:r>
              <a:rPr lang="ar-SA" sz="2400" dirty="0" err="1" smtClean="0">
                <a:cs typeface="+mj-cs"/>
              </a:rPr>
              <a:t>تأثيرمباشرعلى</a:t>
            </a:r>
            <a:r>
              <a:rPr lang="ar-SA" sz="2400" dirty="0" smtClean="0">
                <a:cs typeface="+mj-cs"/>
              </a:rPr>
              <a:t> عدة جوانب من حياتهم:</a:t>
            </a:r>
            <a:r>
              <a:rPr lang="fr-FR" sz="2400" dirty="0" smtClean="0">
                <a:cs typeface="+mj-cs"/>
              </a:rPr>
              <a:t> </a:t>
            </a:r>
            <a:r>
              <a:rPr lang="ar-SA" sz="2400" dirty="0" smtClean="0">
                <a:cs typeface="+mj-cs"/>
              </a:rPr>
              <a:t>كالتّعبير عن حاجياتهم،</a:t>
            </a:r>
            <a:r>
              <a:rPr lang="fr-FR" sz="2400" dirty="0" smtClean="0">
                <a:cs typeface="+mj-cs"/>
              </a:rPr>
              <a:t> </a:t>
            </a:r>
            <a:r>
              <a:rPr lang="ar-SA" sz="2400" dirty="0" smtClean="0">
                <a:cs typeface="+mj-cs"/>
              </a:rPr>
              <a:t>خياراتهم وأحاسيسهم سواءً في المحيط العائلي،</a:t>
            </a:r>
            <a:r>
              <a:rPr lang="fr-FR" sz="2400" dirty="0" smtClean="0">
                <a:cs typeface="+mj-cs"/>
              </a:rPr>
              <a:t> </a:t>
            </a:r>
            <a:r>
              <a:rPr lang="ar-SA" sz="2400" dirty="0" smtClean="0">
                <a:cs typeface="+mj-cs"/>
              </a:rPr>
              <a:t>المدرسي،</a:t>
            </a:r>
            <a:r>
              <a:rPr lang="fr-FR" sz="2400" dirty="0" smtClean="0">
                <a:cs typeface="+mj-cs"/>
              </a:rPr>
              <a:t> </a:t>
            </a:r>
            <a:r>
              <a:rPr lang="ar-SA" sz="2400" dirty="0" smtClean="0">
                <a:cs typeface="+mj-cs"/>
              </a:rPr>
              <a:t>المهني </a:t>
            </a:r>
            <a:r>
              <a:rPr lang="ar-SA" sz="2400" dirty="0" err="1" smtClean="0">
                <a:cs typeface="+mj-cs"/>
              </a:rPr>
              <a:t>أوغيره</a:t>
            </a:r>
            <a:r>
              <a:rPr lang="fr-FR" sz="2400" dirty="0" smtClean="0">
                <a:cs typeface="+mj-cs"/>
              </a:rPr>
              <a:t>.</a:t>
            </a:r>
            <a:r>
              <a:rPr lang="ar-SA" sz="2400" dirty="0" smtClean="0">
                <a:cs typeface="+mj-cs"/>
              </a:rPr>
              <a:t> </a:t>
            </a:r>
            <a:r>
              <a:rPr lang="fr-FR" sz="2400" dirty="0" smtClean="0">
                <a:cs typeface="+mj-cs"/>
              </a:rPr>
              <a:t>    </a:t>
            </a:r>
            <a:r>
              <a:rPr lang="ar-SA" sz="2400" dirty="0" smtClean="0">
                <a:cs typeface="+mj-cs"/>
              </a:rPr>
              <a:t>رغم أنّ هذه الفئة من الأشخاص هي </a:t>
            </a:r>
            <a:r>
              <a:rPr lang="ar-SA" sz="2400" dirty="0" err="1" smtClean="0">
                <a:cs typeface="+mj-cs"/>
              </a:rPr>
              <a:t>الأحوج</a:t>
            </a:r>
            <a:r>
              <a:rPr lang="ar-SA" sz="2400" dirty="0" smtClean="0">
                <a:cs typeface="+mj-cs"/>
              </a:rPr>
              <a:t> </a:t>
            </a:r>
            <a:r>
              <a:rPr lang="ar-SA" sz="2400" dirty="0" err="1" smtClean="0">
                <a:cs typeface="+mj-cs"/>
              </a:rPr>
              <a:t>للتعبيرعن</a:t>
            </a:r>
            <a:r>
              <a:rPr lang="ar-SA" sz="2400" dirty="0" smtClean="0">
                <a:cs typeface="+mj-cs"/>
              </a:rPr>
              <a:t> آرائها،عن ظروفها المعيشيّة ومشاغلها،</a:t>
            </a:r>
            <a:r>
              <a:rPr lang="fr-FR" sz="2400" dirty="0" smtClean="0">
                <a:cs typeface="+mj-cs"/>
              </a:rPr>
              <a:t> </a:t>
            </a:r>
            <a:r>
              <a:rPr lang="ar-SA" sz="2400" dirty="0" smtClean="0">
                <a:cs typeface="+mj-cs"/>
              </a:rPr>
              <a:t>إلّا أن صحّة أقوالها مُعرّضة في أغلب الأحيان للتّشكيك وعدم الوثوق في مصداقيتها بسبب صعوبات التّواصل لديها</a:t>
            </a:r>
            <a:r>
              <a:rPr lang="fr-FR" sz="2400" dirty="0" smtClean="0">
                <a:cs typeface="+mj-cs"/>
              </a:rPr>
              <a:t>.</a:t>
            </a:r>
            <a:endParaRPr lang="fr-FR" sz="2400" dirty="0">
              <a:cs typeface="+mj-cs"/>
            </a:endParaRPr>
          </a:p>
        </p:txBody>
      </p:sp>
      <p:sp>
        <p:nvSpPr>
          <p:cNvPr id="4" name="Titre 1"/>
          <p:cNvSpPr>
            <a:spLocks noGrp="1"/>
          </p:cNvSpPr>
          <p:nvPr>
            <p:ph type="title"/>
          </p:nvPr>
        </p:nvSpPr>
        <p:spPr>
          <a:xfrm>
            <a:off x="0" y="0"/>
            <a:ext cx="9144000" cy="1408176"/>
          </a:xfr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ormAutofit fontScale="90000"/>
            <a:scene3d>
              <a:camera prst="orthographicFront"/>
              <a:lightRig rig="threePt" dir="t">
                <a:rot lat="0" lon="0" rev="4800000"/>
              </a:lightRig>
            </a:scene3d>
            <a:sp3d prstMaterial="matte">
              <a:bevelT w="50800" h="10160"/>
            </a:sp3d>
          </a:bodyPr>
          <a:lstStyle/>
          <a:p>
            <a:pPr lvl="0" rtl="1" fontAlgn="auto">
              <a:spcAft>
                <a:spcPts val="0"/>
              </a:spcAft>
              <a:defRPr/>
            </a:pPr>
            <a:r>
              <a:rPr lang="fr-FR" sz="4800" dirty="0" smtClean="0"/>
              <a:t/>
            </a:r>
            <a:br>
              <a:rPr lang="fr-FR" sz="4800" dirty="0" smtClean="0"/>
            </a:br>
            <a:r>
              <a:rPr lang="ar-DZ" sz="4800" dirty="0" smtClean="0"/>
              <a:t/>
            </a:r>
            <a:br>
              <a:rPr lang="ar-DZ" sz="4800" dirty="0" smtClean="0"/>
            </a:br>
            <a:r>
              <a:rPr lang="ar-DZ"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mj-cs"/>
              </a:rPr>
              <a:t>صعوبات التعبير لحاملي الإعاقة</a:t>
            </a:r>
            <a:r>
              <a:rPr lang="fr-FR"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mj-cs"/>
              </a:rPr>
              <a:t/>
            </a:r>
            <a:br>
              <a:rPr lang="fr-FR"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mj-cs"/>
              </a:rPr>
            </a:br>
            <a:r>
              <a:rPr lang="fr-FR" sz="4800" dirty="0" smtClean="0"/>
              <a:t/>
            </a:r>
            <a:br>
              <a:rPr lang="fr-FR" sz="4800" dirty="0" smtClean="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4)">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4)">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r" rtl="1"/>
            <a:r>
              <a:rPr lang="ar-SA" sz="2400" dirty="0" smtClean="0">
                <a:cs typeface="+mj-cs"/>
              </a:rPr>
              <a:t>الشخص الحامل لإعاقة له صعوبة في </a:t>
            </a:r>
            <a:r>
              <a:rPr lang="ar-SA" sz="2400" dirty="0" err="1" smtClean="0">
                <a:cs typeface="+mj-cs"/>
              </a:rPr>
              <a:t>التعبيرعن</a:t>
            </a:r>
            <a:r>
              <a:rPr lang="ar-SA" sz="2400" dirty="0" smtClean="0">
                <a:cs typeface="+mj-cs"/>
              </a:rPr>
              <a:t> رغباته وعواطفه، في </a:t>
            </a:r>
            <a:r>
              <a:rPr lang="ar-SA" sz="2400" dirty="0" err="1" smtClean="0">
                <a:cs typeface="+mj-cs"/>
              </a:rPr>
              <a:t>الإختيار</a:t>
            </a:r>
            <a:r>
              <a:rPr lang="ar-SA" sz="2400" dirty="0" smtClean="0">
                <a:cs typeface="+mj-cs"/>
              </a:rPr>
              <a:t> وأخذ القرار... في أغلب الأحيان ليس لأنّه </a:t>
            </a:r>
            <a:r>
              <a:rPr lang="ar-SA" sz="2400" dirty="0" err="1" smtClean="0">
                <a:cs typeface="+mj-cs"/>
              </a:rPr>
              <a:t>لايملك</a:t>
            </a:r>
            <a:r>
              <a:rPr lang="ar-SA" sz="2400" dirty="0" smtClean="0">
                <a:cs typeface="+mj-cs"/>
              </a:rPr>
              <a:t> القدرة بل لأنّنا </a:t>
            </a:r>
            <a:r>
              <a:rPr lang="ar-SA" sz="2400" dirty="0" err="1" smtClean="0">
                <a:cs typeface="+mj-cs"/>
              </a:rPr>
              <a:t>لانُعطيه</a:t>
            </a:r>
            <a:r>
              <a:rPr lang="ar-SA" sz="2400" dirty="0" smtClean="0">
                <a:cs typeface="+mj-cs"/>
              </a:rPr>
              <a:t> الفُرصة لذلك..</a:t>
            </a:r>
            <a:endParaRPr lang="fr-FR" sz="2400" dirty="0" smtClean="0">
              <a:cs typeface="+mj-cs"/>
            </a:endParaRPr>
          </a:p>
          <a:p>
            <a:pPr lvl="0" algn="r" rtl="1"/>
            <a:r>
              <a:rPr lang="ar-SA" sz="2400" dirty="0" smtClean="0">
                <a:cs typeface="+mj-cs"/>
              </a:rPr>
              <a:t>الحماية المُفرطة من الأهل تحول دون </a:t>
            </a:r>
            <a:r>
              <a:rPr lang="ar-SA" sz="2400" dirty="0" err="1" smtClean="0">
                <a:cs typeface="+mj-cs"/>
              </a:rPr>
              <a:t>إعتمادهم</a:t>
            </a:r>
            <a:r>
              <a:rPr lang="ar-SA" sz="2400" dirty="0" smtClean="0">
                <a:cs typeface="+mj-cs"/>
              </a:rPr>
              <a:t> على أنفُسهم  لأنّه من السّهل القيام بأعمال أو الاختيار بدلًا عنهم.</a:t>
            </a:r>
            <a:endParaRPr lang="fr-FR" sz="2400" dirty="0" smtClean="0">
              <a:cs typeface="+mj-cs"/>
            </a:endParaRPr>
          </a:p>
          <a:p>
            <a:pPr lvl="0" algn="r" rtl="1"/>
            <a:r>
              <a:rPr lang="ar-SA" sz="2400" dirty="0" smtClean="0">
                <a:cs typeface="+mj-cs"/>
              </a:rPr>
              <a:t>الكهل الحامل لإعاقة ذهنيّة، شخص له ٱاحتياجات ورغبات ، شخص فريد ومختلف عن غيره ، يسعى لممارسة حقوقه </a:t>
            </a:r>
            <a:r>
              <a:rPr lang="ar-SA" sz="2400" dirty="0" err="1" smtClean="0">
                <a:cs typeface="+mj-cs"/>
              </a:rPr>
              <a:t>ب</a:t>
            </a:r>
            <a:r>
              <a:rPr lang="ar-SA" sz="2400" dirty="0" smtClean="0">
                <a:cs typeface="+mj-cs"/>
              </a:rPr>
              <a:t>ٱاعتباره إنسان أوّلا. </a:t>
            </a:r>
            <a:r>
              <a:rPr lang="ar-SA" sz="2400" dirty="0" err="1" smtClean="0">
                <a:cs typeface="+mj-cs"/>
              </a:rPr>
              <a:t>إختصاره</a:t>
            </a:r>
            <a:r>
              <a:rPr lang="ar-SA" sz="2400" dirty="0" smtClean="0">
                <a:cs typeface="+mj-cs"/>
              </a:rPr>
              <a:t> في إعاقته يُؤدي للتّشكيك في مؤهّلاته </a:t>
            </a:r>
            <a:r>
              <a:rPr lang="ar-SA" sz="2400" dirty="0" err="1" smtClean="0">
                <a:cs typeface="+mj-cs"/>
              </a:rPr>
              <a:t>للإختياروالتّفكيروبالتالي</a:t>
            </a:r>
            <a:r>
              <a:rPr lang="ar-SA" sz="2400" dirty="0" smtClean="0">
                <a:cs typeface="+mj-cs"/>
              </a:rPr>
              <a:t> يضُعف الثّقة بنفسه .</a:t>
            </a:r>
            <a:endParaRPr lang="fr-FR" sz="2400" dirty="0" smtClean="0">
              <a:cs typeface="+mj-cs"/>
            </a:endParaRPr>
          </a:p>
          <a:p>
            <a:pPr lvl="0" algn="r" rtl="1"/>
            <a:r>
              <a:rPr lang="ar-SA" sz="2400" dirty="0" smtClean="0">
                <a:cs typeface="+mj-cs"/>
              </a:rPr>
              <a:t>يرى العديد من الباحثين أنّ هؤلاء الأشخاص قادرين على التعبير عن آرائهم بطريقة سويّة وأن وجهات نظرهم يمكن أن تختلف عن أقاربهم أو أقرانهم.</a:t>
            </a:r>
            <a:endParaRPr lang="fr-FR" sz="2400" dirty="0" smtClean="0">
              <a:cs typeface="+mj-cs"/>
            </a:endParaRPr>
          </a:p>
          <a:p>
            <a:pPr algn="r" rtl="1"/>
            <a:endParaRPr lang="fr-FR" dirty="0"/>
          </a:p>
        </p:txBody>
      </p:sp>
      <p:sp>
        <p:nvSpPr>
          <p:cNvPr id="4" name="Titre 1"/>
          <p:cNvSpPr>
            <a:spLocks noGrp="1"/>
          </p:cNvSpPr>
          <p:nvPr>
            <p:ph type="title"/>
          </p:nvPr>
        </p:nvSpPr>
        <p:spPr>
          <a:xfrm>
            <a:off x="0" y="0"/>
            <a:ext cx="9144000" cy="1408176"/>
          </a:xfr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ormAutofit fontScale="90000"/>
            <a:scene3d>
              <a:camera prst="orthographicFront"/>
              <a:lightRig rig="threePt" dir="t">
                <a:rot lat="0" lon="0" rev="4800000"/>
              </a:lightRig>
            </a:scene3d>
            <a:sp3d extrusionH="57150" prstMaterial="matte">
              <a:bevelT w="50800" h="10160" prst="angle"/>
            </a:sp3d>
          </a:bodyPr>
          <a:lstStyle/>
          <a:p>
            <a:pPr rtl="1" fontAlgn="auto">
              <a:spcAft>
                <a:spcPts val="0"/>
              </a:spcAft>
              <a:defRPr/>
            </a:pPr>
            <a:r>
              <a:rPr lang="ar-DZ"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ar-DZ"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ar-DZ"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من أسباب الصعوبة في التعبير </a:t>
            </a:r>
            <a:r>
              <a:rPr lang="ar-DZ" sz="4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و</a:t>
            </a:r>
            <a:r>
              <a:rPr lang="ar-DZ"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الإفصاح </a:t>
            </a:r>
            <a:r>
              <a:rPr lang="fr-FR" sz="4800" dirty="0" smtClean="0"/>
              <a:t/>
            </a:r>
            <a:br>
              <a:rPr lang="fr-FR" sz="4800" dirty="0" smtClean="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strips(down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strips(downLeft)">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strips(downLeft)">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5148064" y="779915"/>
            <a:ext cx="3143272" cy="2286016"/>
          </a:xfrm>
          <a:prstGeom prst="ellipse">
            <a:avLst/>
          </a:prstGeom>
          <a:scene3d>
            <a:camera prst="orthographicFront"/>
            <a:lightRig rig="threePt" dir="t"/>
          </a:scene3d>
          <a:sp3d>
            <a:bevelT w="114300" prst="artDeco"/>
          </a:sp3d>
        </p:spPr>
        <p:style>
          <a:lnRef idx="2">
            <a:schemeClr val="accent1"/>
          </a:lnRef>
          <a:fillRef idx="1">
            <a:schemeClr val="lt1"/>
          </a:fillRef>
          <a:effectRef idx="0">
            <a:schemeClr val="accent1"/>
          </a:effectRef>
          <a:fontRef idx="minor">
            <a:schemeClr val="dk1"/>
          </a:fontRef>
        </p:style>
        <p:txBody>
          <a:bodyPr rtlCol="0" anchor="ctr"/>
          <a:lstStyle/>
          <a:p>
            <a:r>
              <a:rPr lang="fr-FR" sz="3200" b="1" dirty="0" smtClean="0">
                <a:cs typeface="+mj-cs"/>
              </a:rPr>
              <a:t>Etre écouté</a:t>
            </a:r>
          </a:p>
          <a:p>
            <a:pPr algn="ctr"/>
            <a:r>
              <a:rPr lang="ar-DZ" sz="3200" b="1" dirty="0" smtClean="0">
                <a:cs typeface="+mj-cs"/>
              </a:rPr>
              <a:t>الإنصات</a:t>
            </a:r>
            <a:endParaRPr lang="fr-FR" sz="3200" b="1" dirty="0">
              <a:cs typeface="+mj-cs"/>
            </a:endParaRPr>
          </a:p>
        </p:txBody>
      </p:sp>
      <p:sp>
        <p:nvSpPr>
          <p:cNvPr id="6" name="Ellipse 5"/>
          <p:cNvSpPr/>
          <p:nvPr/>
        </p:nvSpPr>
        <p:spPr>
          <a:xfrm>
            <a:off x="899592" y="882148"/>
            <a:ext cx="3000396" cy="2214578"/>
          </a:xfrm>
          <a:prstGeom prst="ellipse">
            <a:avLst/>
          </a:prstGeom>
          <a:scene3d>
            <a:camera prst="orthographicFront"/>
            <a:lightRig rig="threePt" dir="t"/>
          </a:scene3d>
          <a:sp3d>
            <a:bevelT w="114300" prst="artDeco"/>
          </a:sp3d>
        </p:spPr>
        <p:style>
          <a:lnRef idx="2">
            <a:schemeClr val="accent1"/>
          </a:lnRef>
          <a:fillRef idx="1">
            <a:schemeClr val="lt1"/>
          </a:fillRef>
          <a:effectRef idx="0">
            <a:schemeClr val="accent1"/>
          </a:effectRef>
          <a:fontRef idx="minor">
            <a:schemeClr val="dk1"/>
          </a:fontRef>
        </p:style>
        <p:txBody>
          <a:bodyPr rtlCol="0" anchor="ctr"/>
          <a:lstStyle/>
          <a:p>
            <a:pPr algn="ctr"/>
            <a:r>
              <a:rPr lang="fr-FR" sz="3200" b="1" dirty="0" smtClean="0">
                <a:cs typeface="+mj-cs"/>
              </a:rPr>
              <a:t>Pouvoir dire</a:t>
            </a:r>
          </a:p>
          <a:p>
            <a:pPr algn="ctr"/>
            <a:r>
              <a:rPr lang="ar-DZ" sz="3200" b="1" dirty="0" smtClean="0">
                <a:cs typeface="+mj-cs"/>
              </a:rPr>
              <a:t>القدرة على التعبير</a:t>
            </a:r>
            <a:endParaRPr lang="fr-FR" sz="3200" b="1" dirty="0">
              <a:cs typeface="+mj-cs"/>
            </a:endParaRPr>
          </a:p>
        </p:txBody>
      </p:sp>
      <p:sp>
        <p:nvSpPr>
          <p:cNvPr id="8" name="Ellipse 7"/>
          <p:cNvSpPr/>
          <p:nvPr/>
        </p:nvSpPr>
        <p:spPr>
          <a:xfrm>
            <a:off x="3203848" y="3841087"/>
            <a:ext cx="2787792" cy="2449993"/>
          </a:xfrm>
          <a:prstGeom prst="ellipse">
            <a:avLst/>
          </a:prstGeom>
          <a:scene3d>
            <a:camera prst="orthographicFront"/>
            <a:lightRig rig="threePt" dir="t"/>
          </a:scene3d>
          <a:sp3d>
            <a:bevelT w="114300" prst="artDeco"/>
          </a:sp3d>
        </p:spPr>
        <p:style>
          <a:lnRef idx="2">
            <a:schemeClr val="accent1"/>
          </a:lnRef>
          <a:fillRef idx="1">
            <a:schemeClr val="lt1"/>
          </a:fillRef>
          <a:effectRef idx="0">
            <a:schemeClr val="accent1"/>
          </a:effectRef>
          <a:fontRef idx="minor">
            <a:schemeClr val="dk1"/>
          </a:fontRef>
        </p:style>
        <p:txBody>
          <a:bodyPr rtlCol="0" anchor="ctr"/>
          <a:lstStyle/>
          <a:p>
            <a:pPr algn="ctr"/>
            <a:r>
              <a:rPr lang="fr-FR" sz="3200" b="1" dirty="0" smtClean="0">
                <a:cs typeface="+mj-cs"/>
              </a:rPr>
              <a:t>Décider</a:t>
            </a:r>
          </a:p>
          <a:p>
            <a:pPr algn="ctr"/>
            <a:r>
              <a:rPr lang="ar-DZ" sz="3200" b="1" dirty="0" smtClean="0">
                <a:cs typeface="+mj-cs"/>
              </a:rPr>
              <a:t>أخذ القرار</a:t>
            </a:r>
            <a:endParaRPr lang="fr-FR" sz="3200" b="1" dirty="0">
              <a:cs typeface="+mj-cs"/>
            </a:endParaRPr>
          </a:p>
        </p:txBody>
      </p:sp>
      <p:cxnSp>
        <p:nvCxnSpPr>
          <p:cNvPr id="3" name="Connecteur droit 2"/>
          <p:cNvCxnSpPr>
            <a:endCxn id="5" idx="2"/>
          </p:cNvCxnSpPr>
          <p:nvPr/>
        </p:nvCxnSpPr>
        <p:spPr>
          <a:xfrm>
            <a:off x="3899988" y="1922923"/>
            <a:ext cx="12480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Flèche vers le bas 3"/>
          <p:cNvSpPr/>
          <p:nvPr/>
        </p:nvSpPr>
        <p:spPr>
          <a:xfrm>
            <a:off x="4369750" y="1969476"/>
            <a:ext cx="336006" cy="18716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strVal val="#ppt_w*0.70"/>
                                          </p:val>
                                        </p:tav>
                                        <p:tav tm="100000">
                                          <p:val>
                                            <p:strVal val="#ppt_w"/>
                                          </p:val>
                                        </p:tav>
                                      </p:tavLst>
                                    </p:anim>
                                    <p:anim calcmode="lin" valueType="num">
                                      <p:cBhvr>
                                        <p:cTn id="22" dur="1000" fill="hold"/>
                                        <p:tgtEl>
                                          <p:spTgt spid="8"/>
                                        </p:tgtEl>
                                        <p:attrNameLst>
                                          <p:attrName>ppt_h</p:attrName>
                                        </p:attrNameLst>
                                      </p:cBhvr>
                                      <p:tavLst>
                                        <p:tav tm="0">
                                          <p:val>
                                            <p:strVal val="#ppt_h"/>
                                          </p:val>
                                        </p:tav>
                                        <p:tav tm="100000">
                                          <p:val>
                                            <p:strVal val="#ppt_h"/>
                                          </p:val>
                                        </p:tav>
                                      </p:tavLst>
                                    </p:anim>
                                    <p:animEffect transition="in" filter="fade">
                                      <p:cBhvr>
                                        <p:cTn id="2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600200"/>
            <a:ext cx="8208912" cy="4565104"/>
          </a:xfrm>
        </p:spPr>
        <p:txBody>
          <a:bodyPr/>
          <a:lstStyle/>
          <a:p>
            <a:pPr lvl="0" algn="r" rtl="1"/>
            <a:r>
              <a:rPr lang="ar-SA" sz="2000" dirty="0" smtClean="0">
                <a:cs typeface="+mj-cs"/>
              </a:rPr>
              <a:t>المبادرة , المشاركة </a:t>
            </a:r>
            <a:r>
              <a:rPr lang="ar-SA" sz="2000" dirty="0" err="1" smtClean="0">
                <a:cs typeface="+mj-cs"/>
              </a:rPr>
              <a:t>و</a:t>
            </a:r>
            <a:r>
              <a:rPr lang="ar-SA" sz="2000" dirty="0" smtClean="0">
                <a:cs typeface="+mj-cs"/>
              </a:rPr>
              <a:t> ربط علاقة مبنيّة أساسً على الثّقة من شأنها تنمية القدرة على</a:t>
            </a:r>
            <a:r>
              <a:rPr lang="ar-DZ" sz="2000" dirty="0" smtClean="0">
                <a:cs typeface="+mj-cs"/>
              </a:rPr>
              <a:t> </a:t>
            </a:r>
            <a:r>
              <a:rPr lang="ar-SA" sz="2000" dirty="0" smtClean="0">
                <a:cs typeface="+mj-cs"/>
              </a:rPr>
              <a:t>التّعبير.</a:t>
            </a:r>
            <a:endParaRPr lang="fr-FR" sz="2000" dirty="0" smtClean="0">
              <a:cs typeface="+mj-cs"/>
            </a:endParaRPr>
          </a:p>
          <a:p>
            <a:pPr lvl="0" algn="r" rtl="1"/>
            <a:r>
              <a:rPr lang="ar-SA" sz="2000" dirty="0" smtClean="0">
                <a:cs typeface="+mj-cs"/>
              </a:rPr>
              <a:t>هذا يبدأ منذ السنوات الأولى بحثّ الطفل على </a:t>
            </a:r>
            <a:r>
              <a:rPr lang="ar-SA" sz="2000" dirty="0" err="1" smtClean="0">
                <a:cs typeface="+mj-cs"/>
              </a:rPr>
              <a:t>الإختيار</a:t>
            </a:r>
            <a:r>
              <a:rPr lang="ar-SA" sz="2000" dirty="0" smtClean="0">
                <a:cs typeface="+mj-cs"/>
              </a:rPr>
              <a:t> ، على الإفصاح عن رأيه مع مرافقته وتوجيهه.</a:t>
            </a:r>
            <a:endParaRPr lang="fr-FR" sz="2000" dirty="0" smtClean="0">
              <a:cs typeface="+mj-cs"/>
            </a:endParaRPr>
          </a:p>
          <a:p>
            <a:pPr lvl="0" algn="r" rtl="1"/>
            <a:r>
              <a:rPr lang="ar-SA" sz="2000" dirty="0" smtClean="0">
                <a:cs typeface="+mj-cs"/>
              </a:rPr>
              <a:t>ندعه يعبر عن نفسه بنفسه وأن يتدرب على كيفية</a:t>
            </a:r>
            <a:r>
              <a:rPr lang="fr-FR" sz="2000" dirty="0">
                <a:cs typeface="+mj-cs"/>
              </a:rPr>
              <a:t> </a:t>
            </a:r>
            <a:r>
              <a:rPr lang="ar-SA" sz="2000" dirty="0" smtClean="0">
                <a:cs typeface="+mj-cs"/>
              </a:rPr>
              <a:t>إقامة تواصل فاعل بينه وبين المجتمع دون عوائق مثل الإقصاء والتهميش.</a:t>
            </a:r>
            <a:endParaRPr lang="fr-FR" sz="2000" dirty="0" smtClean="0">
              <a:cs typeface="+mj-cs"/>
            </a:endParaRPr>
          </a:p>
          <a:p>
            <a:pPr lvl="0" algn="r" rtl="1"/>
            <a:r>
              <a:rPr lang="ar-SA" sz="2000" dirty="0" smtClean="0">
                <a:cs typeface="+mj-cs"/>
              </a:rPr>
              <a:t>تشجيع المطالبة بحياة مستقلّة عن الأسرة (عمل، زواج ...) فهو بذلك لا يتحدّى الحواجز التي يضعها المجتمع فقط بل يواجه أيضا مخاوفه الشّخصيّة.كما أنّها تمثّل أهمّ خطوة نحو التخلّص من وضعيّة الطّفولة الأبديّة.</a:t>
            </a:r>
            <a:endParaRPr lang="fr-FR" sz="2000" dirty="0" smtClean="0">
              <a:cs typeface="+mj-cs"/>
            </a:endParaRPr>
          </a:p>
          <a:p>
            <a:pPr lvl="0" algn="r" rtl="1"/>
            <a:r>
              <a:rPr lang="ar-SA" sz="2000" dirty="0" smtClean="0">
                <a:cs typeface="+mj-cs"/>
              </a:rPr>
              <a:t>الإنصات أوّلاً للشّخص قبل الإنصات لإعاقته أي أنّ الإعاقة يجب أن تأتي في مرحلة ثانية : الإنصات لآرائه ،لاختياراته ، لرغباته وطموحاته.</a:t>
            </a:r>
            <a:endParaRPr lang="fr-FR" sz="2000" dirty="0" smtClean="0">
              <a:cs typeface="+mj-cs"/>
            </a:endParaRPr>
          </a:p>
          <a:p>
            <a:pPr lvl="0" algn="r" rtl="1"/>
            <a:r>
              <a:rPr lang="ar-AE" sz="2000" dirty="0">
                <a:cs typeface="+mj-cs"/>
              </a:rPr>
              <a:t>بالإنصات له يدرك أنّ لديه شخص مهتم ِلتفاصيل حالته دون محاولة الحُكم عليه، شخص يسعى جاهدًا لفهمه. </a:t>
            </a:r>
          </a:p>
          <a:p>
            <a:pPr lvl="0" algn="r" rtl="1"/>
            <a:r>
              <a:rPr lang="ar-AE" sz="2000" dirty="0">
                <a:cs typeface="+mj-cs"/>
              </a:rPr>
              <a:t>الإنصات له بعناية، كافٍ في حد ذاته لإيجاد طريقه الخاصّ و المضيّ فيه</a:t>
            </a:r>
          </a:p>
          <a:p>
            <a:pPr lvl="0" algn="r" rtl="1"/>
            <a:endParaRPr lang="fr-FR" sz="2000" dirty="0" smtClean="0">
              <a:cs typeface="+mj-cs"/>
            </a:endParaRPr>
          </a:p>
          <a:p>
            <a:pPr algn="r" rtl="1"/>
            <a:endParaRPr lang="fr-FR" sz="2000" dirty="0"/>
          </a:p>
        </p:txBody>
      </p:sp>
      <p:sp>
        <p:nvSpPr>
          <p:cNvPr id="5" name="Titre 1"/>
          <p:cNvSpPr>
            <a:spLocks noGrp="1"/>
          </p:cNvSpPr>
          <p:nvPr>
            <p:ph type="title"/>
          </p:nvPr>
        </p:nvSpPr>
        <p:spPr>
          <a:xfrm>
            <a:off x="0" y="0"/>
            <a:ext cx="9144000" cy="1408176"/>
          </a:xfr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ormAutofit fontScale="90000"/>
            <a:scene3d>
              <a:camera prst="orthographicFront"/>
              <a:lightRig rig="threePt" dir="t">
                <a:rot lat="0" lon="0" rev="4800000"/>
              </a:lightRig>
            </a:scene3d>
            <a:sp3d extrusionH="57150" prstMaterial="matte">
              <a:bevelT w="50800" h="10160" prst="angle"/>
            </a:sp3d>
          </a:bodyPr>
          <a:lstStyle/>
          <a:p>
            <a:pPr lvl="0" rtl="1" fontAlgn="auto">
              <a:spcAft>
                <a:spcPts val="0"/>
              </a:spcAft>
              <a:defRPr/>
            </a:pPr>
            <a:r>
              <a:rPr lang="ar-DZ"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ar-DZ"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ar-SA" sz="4800" b="1" dirty="0"/>
              <a:t>طرق التعهّد لتنمية القدرة على التّعبير</a:t>
            </a:r>
            <a:r>
              <a:rPr lang="fr-FR" sz="4800" dirty="0" smtClean="0"/>
              <a:t/>
            </a:r>
            <a:br>
              <a:rPr lang="fr-FR" sz="4800" dirty="0" smtClean="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strips(down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strips(downLeft)">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strips(downLeft)">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strips(downLeft)">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12"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strips(downLeft)">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12"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strips(downLeft)">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57390"/>
            <a:ext cx="8229600" cy="828668"/>
          </a:xfrm>
        </p:spPr>
        <p:txBody>
          <a:bodyPr/>
          <a:lstStyle/>
          <a:p>
            <a:pPr marL="0" indent="0" algn="r" rtl="1">
              <a:buNone/>
            </a:pPr>
            <a:r>
              <a:rPr lang="fr-FR" sz="2400" dirty="0" smtClean="0"/>
              <a:t>  »</a:t>
            </a:r>
            <a:r>
              <a:rPr lang="ar-AE" sz="2400" dirty="0" smtClean="0"/>
              <a:t>عندما </a:t>
            </a:r>
            <a:r>
              <a:rPr lang="ar-AE" sz="2400" dirty="0"/>
              <a:t>يُستمع و يُنصتُ إليّ، أُصبح قادرا على إدراك عالمي الدّاخلي بنظرة جديدة و المضيّ قدما. من المثير للدهشة أن المشاعر التي كانت مخيفة تماما تصبح محتملة حالما يقوم شخص ما بالإنصات لنا. </a:t>
            </a:r>
            <a:r>
              <a:rPr lang="ar-AE" sz="2400" dirty="0" smtClean="0"/>
              <a:t>ومن </a:t>
            </a:r>
            <a:r>
              <a:rPr lang="ar-AE" sz="2400" dirty="0"/>
              <a:t>المدهش رؤية المشاكل التي كانت تبدو غير قابلة للحلّ تضمحِلّ عندما يتمّ </a:t>
            </a:r>
            <a:r>
              <a:rPr lang="ar-AE" sz="2400" dirty="0" err="1"/>
              <a:t>الإستماع</a:t>
            </a:r>
            <a:r>
              <a:rPr lang="ar-AE" sz="2400" dirty="0"/>
              <a:t> لنا</a:t>
            </a:r>
            <a:r>
              <a:rPr lang="ar-AE" sz="2400" dirty="0" smtClean="0"/>
              <a:t>. </a:t>
            </a:r>
            <a:r>
              <a:rPr lang="fr-FR" sz="2400" dirty="0" smtClean="0"/>
              <a:t> « </a:t>
            </a:r>
          </a:p>
          <a:p>
            <a:pPr marL="0" indent="0" algn="r" rtl="1">
              <a:buNone/>
            </a:pPr>
            <a:r>
              <a:rPr lang="ar-AE" sz="2000" dirty="0" smtClean="0"/>
              <a:t>كارل روجرز، علم النفس الإنساني، مؤسس الاستماع الفعال</a:t>
            </a:r>
          </a:p>
          <a:p>
            <a:pPr marL="0" indent="0" algn="r" rtl="1">
              <a:buNone/>
            </a:pPr>
            <a:endParaRPr lang="fr-FR" sz="2400" dirty="0"/>
          </a:p>
          <a:p>
            <a:pPr algn="r" rtl="1"/>
            <a:r>
              <a:rPr lang="ar-SA" sz="2400" dirty="0" smtClean="0"/>
              <a:t>حان الوقت لندع الأشخاص ذوي الإعاقة يفصحون عن أفكارهم وأحلامهم بما يعيد لهم دورهم باُعتبارهم مواطنين أحرارا ولهم القدرة على العطاء والبذل.</a:t>
            </a:r>
            <a:endParaRPr lang="fr-FR" sz="2400" dirty="0" smtClean="0"/>
          </a:p>
          <a:p>
            <a:pPr algn="r" rtl="1"/>
            <a:endParaRPr lang="fr-FR" sz="2400" dirty="0" smtClean="0"/>
          </a:p>
          <a:p>
            <a:pPr algn="r" rtl="1"/>
            <a:endParaRPr lang="fr-FR" sz="2400" dirty="0"/>
          </a:p>
        </p:txBody>
      </p:sp>
      <p:sp>
        <p:nvSpPr>
          <p:cNvPr id="4" name="Titre 1"/>
          <p:cNvSpPr>
            <a:spLocks noGrp="1"/>
          </p:cNvSpPr>
          <p:nvPr>
            <p:ph type="title"/>
          </p:nvPr>
        </p:nvSpPr>
        <p:spPr>
          <a:xfrm>
            <a:off x="0" y="0"/>
            <a:ext cx="9144000" cy="1408176"/>
          </a:xfr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ormAutofit/>
            <a:scene3d>
              <a:camera prst="orthographicFront"/>
              <a:lightRig rig="threePt" dir="t">
                <a:rot lat="0" lon="0" rev="4800000"/>
              </a:lightRig>
            </a:scene3d>
            <a:sp3d extrusionH="57150" prstMaterial="matte">
              <a:bevelT w="50800" h="10160" prst="angle"/>
            </a:sp3d>
          </a:bodyPr>
          <a:lstStyle/>
          <a:p>
            <a:pPr lvl="0" rtl="1" fontAlgn="auto">
              <a:spcAft>
                <a:spcPts val="0"/>
              </a:spcAft>
              <a:defRPr/>
            </a:pPr>
            <a:r>
              <a:rPr lang="ar-TN" dirty="0" smtClean="0">
                <a:latin typeface="Andalus" pitchFamily="18" charset="-78"/>
                <a:cs typeface="Andalus" pitchFamily="18" charset="-78"/>
              </a:rPr>
              <a:t>خاتم</a:t>
            </a:r>
            <a:r>
              <a:rPr lang="ar-DZ" dirty="0" smtClean="0">
                <a:latin typeface="Andalus" pitchFamily="18" charset="-78"/>
                <a:cs typeface="Andalus" pitchFamily="18" charset="-78"/>
              </a:rPr>
              <a:t>ــــــــــــــــــــــــــــــــ</a:t>
            </a:r>
            <a:r>
              <a:rPr lang="ar-TN" dirty="0" smtClean="0">
                <a:latin typeface="Andalus" pitchFamily="18" charset="-78"/>
                <a:cs typeface="Andalus" pitchFamily="18" charset="-78"/>
              </a:rPr>
              <a:t>ة</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6"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Horizontal)">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1160</TotalTime>
  <Words>855</Words>
  <Application>Microsoft Office PowerPoint</Application>
  <PresentationFormat>Affichage à l'écran (4:3)</PresentationFormat>
  <Paragraphs>128</Paragraphs>
  <Slides>21</Slides>
  <Notes>2</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Diapositive 1</vt:lpstr>
      <vt:lpstr>Diapositive 2</vt:lpstr>
      <vt:lpstr>الفــــــــــهرس</vt:lpstr>
      <vt:lpstr> مقدمــــــــــــــــة </vt:lpstr>
      <vt:lpstr>  صعوبات التعبير لحاملي الإعاقة  </vt:lpstr>
      <vt:lpstr> من أسباب الصعوبة في التعبير و الإفصاح  </vt:lpstr>
      <vt:lpstr>Diapositive 7</vt:lpstr>
      <vt:lpstr> طرق التعهّد لتنمية القدرة على التّعبير </vt:lpstr>
      <vt:lpstr>خاتمــــــــــــــــــــــــــــــــة</vt:lpstr>
      <vt:lpstr>Diapositive 10</vt:lpstr>
      <vt:lpstr>Diapositive 11</vt:lpstr>
      <vt:lpstr>الفــــــــــهرس</vt:lpstr>
      <vt:lpstr> مقدمــــــــــــــــة </vt:lpstr>
      <vt:lpstr>Diapositive 14</vt:lpstr>
      <vt:lpstr>Diapositive 15</vt:lpstr>
      <vt:lpstr>Diapositive 16</vt:lpstr>
      <vt:lpstr>Diapositive 17</vt:lpstr>
      <vt:lpstr>Diapositive 18</vt:lpstr>
      <vt:lpstr>Diapositive 19</vt:lpstr>
      <vt:lpstr>Diapositive 20</vt:lpstr>
      <vt:lpstr>  خاتمــــــــــــــــــــــــــــــــة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yosra</dc:creator>
  <cp:lastModifiedBy>Dell</cp:lastModifiedBy>
  <cp:revision>209</cp:revision>
  <dcterms:created xsi:type="dcterms:W3CDTF">2015-01-03T15:15:51Z</dcterms:created>
  <dcterms:modified xsi:type="dcterms:W3CDTF">2015-01-17T11:59:37Z</dcterms:modified>
</cp:coreProperties>
</file>