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Y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98F33060-1DFD-49EC-AE73-18A1CFF33F1F}" type="datetimeFigureOut">
              <a:rPr lang="ar-YE" smtClean="0"/>
              <a:t>03/27/1436</a:t>
            </a:fld>
            <a:endParaRPr lang="ar-YE"/>
          </a:p>
        </p:txBody>
      </p:sp>
      <p:sp>
        <p:nvSpPr>
          <p:cNvPr id="2" name="عنصر نائب للتذييل 1"/>
          <p:cNvSpPr>
            <a:spLocks noGrp="1"/>
          </p:cNvSpPr>
          <p:nvPr>
            <p:ph type="ftr" sz="quarter" idx="11"/>
          </p:nvPr>
        </p:nvSpPr>
        <p:spPr/>
        <p:txBody>
          <a:bodyPr/>
          <a:lstStyle/>
          <a:p>
            <a:endParaRPr lang="ar-YE"/>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4CCF7865-1937-4043-BD06-6172065F705F}" type="slidenum">
              <a:rPr lang="ar-YE" smtClean="0"/>
              <a:t>‹#›</a:t>
            </a:fld>
            <a:endParaRPr lang="ar-Y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8F33060-1DFD-49EC-AE73-18A1CFF33F1F}" type="datetimeFigureOut">
              <a:rPr lang="ar-YE" smtClean="0"/>
              <a:t>03/27/1436</a:t>
            </a:fld>
            <a:endParaRPr lang="ar-YE"/>
          </a:p>
        </p:txBody>
      </p:sp>
      <p:sp>
        <p:nvSpPr>
          <p:cNvPr id="5" name="عنصر نائب للتذييل 4"/>
          <p:cNvSpPr>
            <a:spLocks noGrp="1"/>
          </p:cNvSpPr>
          <p:nvPr>
            <p:ph type="ftr" sz="quarter" idx="11"/>
          </p:nvPr>
        </p:nvSpPr>
        <p:spPr/>
        <p:txBody>
          <a:bodyPr/>
          <a:lstStyle/>
          <a:p>
            <a:endParaRPr lang="ar-YE"/>
          </a:p>
        </p:txBody>
      </p:sp>
      <p:sp>
        <p:nvSpPr>
          <p:cNvPr id="6" name="عنصر نائب لرقم الشريحة 5"/>
          <p:cNvSpPr>
            <a:spLocks noGrp="1"/>
          </p:cNvSpPr>
          <p:nvPr>
            <p:ph type="sldNum" sz="quarter" idx="12"/>
          </p:nvPr>
        </p:nvSpPr>
        <p:spPr/>
        <p:txBody>
          <a:bodyPr/>
          <a:lstStyle/>
          <a:p>
            <a:fld id="{4CCF7865-1937-4043-BD06-6172065F705F}" type="slidenum">
              <a:rPr lang="ar-YE" smtClean="0"/>
              <a:t>‹#›</a:t>
            </a:fld>
            <a:endParaRPr lang="ar-Y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8F33060-1DFD-49EC-AE73-18A1CFF33F1F}" type="datetimeFigureOut">
              <a:rPr lang="ar-YE" smtClean="0"/>
              <a:t>03/27/1436</a:t>
            </a:fld>
            <a:endParaRPr lang="ar-YE"/>
          </a:p>
        </p:txBody>
      </p:sp>
      <p:sp>
        <p:nvSpPr>
          <p:cNvPr id="5" name="عنصر نائب للتذييل 4"/>
          <p:cNvSpPr>
            <a:spLocks noGrp="1"/>
          </p:cNvSpPr>
          <p:nvPr>
            <p:ph type="ftr" sz="quarter" idx="11"/>
          </p:nvPr>
        </p:nvSpPr>
        <p:spPr/>
        <p:txBody>
          <a:bodyPr/>
          <a:lstStyle/>
          <a:p>
            <a:endParaRPr lang="ar-YE"/>
          </a:p>
        </p:txBody>
      </p:sp>
      <p:sp>
        <p:nvSpPr>
          <p:cNvPr id="6" name="عنصر نائب لرقم الشريحة 5"/>
          <p:cNvSpPr>
            <a:spLocks noGrp="1"/>
          </p:cNvSpPr>
          <p:nvPr>
            <p:ph type="sldNum" sz="quarter" idx="12"/>
          </p:nvPr>
        </p:nvSpPr>
        <p:spPr/>
        <p:txBody>
          <a:bodyPr/>
          <a:lstStyle/>
          <a:p>
            <a:fld id="{4CCF7865-1937-4043-BD06-6172065F705F}" type="slidenum">
              <a:rPr lang="ar-YE" smtClean="0"/>
              <a:t>‹#›</a:t>
            </a:fld>
            <a:endParaRPr lang="ar-Y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98F33060-1DFD-49EC-AE73-18A1CFF33F1F}" type="datetimeFigureOut">
              <a:rPr lang="ar-YE" smtClean="0"/>
              <a:t>03/27/1436</a:t>
            </a:fld>
            <a:endParaRPr lang="ar-YE"/>
          </a:p>
        </p:txBody>
      </p:sp>
      <p:sp>
        <p:nvSpPr>
          <p:cNvPr id="19" name="عنصر نائب للتذييل 18"/>
          <p:cNvSpPr>
            <a:spLocks noGrp="1"/>
          </p:cNvSpPr>
          <p:nvPr>
            <p:ph type="ftr" sz="quarter" idx="11"/>
          </p:nvPr>
        </p:nvSpPr>
        <p:spPr>
          <a:xfrm>
            <a:off x="3581400" y="76200"/>
            <a:ext cx="2895600" cy="288925"/>
          </a:xfrm>
        </p:spPr>
        <p:txBody>
          <a:bodyPr/>
          <a:lstStyle/>
          <a:p>
            <a:endParaRPr lang="ar-YE"/>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4CCF7865-1937-4043-BD06-6172065F705F}" type="slidenum">
              <a:rPr lang="ar-YE" smtClean="0"/>
              <a:t>‹#›</a:t>
            </a:fld>
            <a:endParaRPr lang="ar-Y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98F33060-1DFD-49EC-AE73-18A1CFF33F1F}" type="datetimeFigureOut">
              <a:rPr lang="ar-YE" smtClean="0"/>
              <a:t>03/27/1436</a:t>
            </a:fld>
            <a:endParaRPr lang="ar-YE"/>
          </a:p>
        </p:txBody>
      </p:sp>
      <p:sp>
        <p:nvSpPr>
          <p:cNvPr id="11" name="عنصر نائب للتذييل 10"/>
          <p:cNvSpPr>
            <a:spLocks noGrp="1"/>
          </p:cNvSpPr>
          <p:nvPr>
            <p:ph type="ftr" sz="quarter" idx="11"/>
          </p:nvPr>
        </p:nvSpPr>
        <p:spPr/>
        <p:txBody>
          <a:bodyPr/>
          <a:lstStyle/>
          <a:p>
            <a:endParaRPr lang="ar-YE"/>
          </a:p>
        </p:txBody>
      </p:sp>
      <p:sp>
        <p:nvSpPr>
          <p:cNvPr id="16" name="عنصر نائب لرقم الشريحة 15"/>
          <p:cNvSpPr>
            <a:spLocks noGrp="1"/>
          </p:cNvSpPr>
          <p:nvPr>
            <p:ph type="sldNum" sz="quarter" idx="12"/>
          </p:nvPr>
        </p:nvSpPr>
        <p:spPr/>
        <p:txBody>
          <a:bodyPr/>
          <a:lstStyle/>
          <a:p>
            <a:fld id="{4CCF7865-1937-4043-BD06-6172065F705F}" type="slidenum">
              <a:rPr lang="ar-YE" smtClean="0"/>
              <a:t>‹#›</a:t>
            </a:fld>
            <a:endParaRPr lang="ar-YE"/>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98F33060-1DFD-49EC-AE73-18A1CFF33F1F}" type="datetimeFigureOut">
              <a:rPr lang="ar-YE" smtClean="0"/>
              <a:t>03/27/1436</a:t>
            </a:fld>
            <a:endParaRPr lang="ar-YE"/>
          </a:p>
        </p:txBody>
      </p:sp>
      <p:sp>
        <p:nvSpPr>
          <p:cNvPr id="10" name="عنصر نائب للتذييل 9"/>
          <p:cNvSpPr>
            <a:spLocks noGrp="1"/>
          </p:cNvSpPr>
          <p:nvPr>
            <p:ph type="ftr" sz="quarter" idx="11"/>
          </p:nvPr>
        </p:nvSpPr>
        <p:spPr/>
        <p:txBody>
          <a:bodyPr/>
          <a:lstStyle/>
          <a:p>
            <a:endParaRPr lang="ar-YE"/>
          </a:p>
        </p:txBody>
      </p:sp>
      <p:sp>
        <p:nvSpPr>
          <p:cNvPr id="31" name="عنصر نائب لرقم الشريحة 30"/>
          <p:cNvSpPr>
            <a:spLocks noGrp="1"/>
          </p:cNvSpPr>
          <p:nvPr>
            <p:ph type="sldNum" sz="quarter" idx="12"/>
          </p:nvPr>
        </p:nvSpPr>
        <p:spPr/>
        <p:txBody>
          <a:bodyPr/>
          <a:lstStyle/>
          <a:p>
            <a:fld id="{4CCF7865-1937-4043-BD06-6172065F705F}" type="slidenum">
              <a:rPr lang="ar-YE" smtClean="0"/>
              <a:t>‹#›</a:t>
            </a:fld>
            <a:endParaRPr lang="ar-Y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98F33060-1DFD-49EC-AE73-18A1CFF33F1F}" type="datetimeFigureOut">
              <a:rPr lang="ar-YE" smtClean="0"/>
              <a:t>03/27/1436</a:t>
            </a:fld>
            <a:endParaRPr lang="ar-YE"/>
          </a:p>
        </p:txBody>
      </p:sp>
      <p:sp>
        <p:nvSpPr>
          <p:cNvPr id="6" name="عنصر نائب للتذييل 5"/>
          <p:cNvSpPr>
            <a:spLocks noGrp="1"/>
          </p:cNvSpPr>
          <p:nvPr>
            <p:ph type="ftr" sz="quarter" idx="11"/>
          </p:nvPr>
        </p:nvSpPr>
        <p:spPr/>
        <p:txBody>
          <a:bodyPr/>
          <a:lstStyle/>
          <a:p>
            <a:endParaRPr lang="ar-YE"/>
          </a:p>
        </p:txBody>
      </p:sp>
      <p:sp>
        <p:nvSpPr>
          <p:cNvPr id="7" name="عنصر نائب لرقم الشريحة 6"/>
          <p:cNvSpPr>
            <a:spLocks noGrp="1"/>
          </p:cNvSpPr>
          <p:nvPr>
            <p:ph type="sldNum" sz="quarter" idx="12"/>
          </p:nvPr>
        </p:nvSpPr>
        <p:spPr>
          <a:xfrm>
            <a:off x="8229600" y="6477000"/>
            <a:ext cx="762000" cy="246888"/>
          </a:xfrm>
        </p:spPr>
        <p:txBody>
          <a:bodyPr/>
          <a:lstStyle/>
          <a:p>
            <a:fld id="{4CCF7865-1937-4043-BD06-6172065F705F}" type="slidenum">
              <a:rPr lang="ar-YE" smtClean="0"/>
              <a:t>‹#›</a:t>
            </a:fld>
            <a:endParaRPr lang="ar-YE"/>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98F33060-1DFD-49EC-AE73-18A1CFF33F1F}" type="datetimeFigureOut">
              <a:rPr lang="ar-YE" smtClean="0"/>
              <a:t>03/27/1436</a:t>
            </a:fld>
            <a:endParaRPr lang="ar-YE"/>
          </a:p>
        </p:txBody>
      </p:sp>
      <p:sp>
        <p:nvSpPr>
          <p:cNvPr id="21" name="عنصر نائب للتذييل 20"/>
          <p:cNvSpPr>
            <a:spLocks noGrp="1"/>
          </p:cNvSpPr>
          <p:nvPr>
            <p:ph type="ftr" sz="quarter" idx="11"/>
          </p:nvPr>
        </p:nvSpPr>
        <p:spPr/>
        <p:txBody>
          <a:bodyPr/>
          <a:lstStyle/>
          <a:p>
            <a:endParaRPr lang="ar-YE"/>
          </a:p>
        </p:txBody>
      </p:sp>
      <p:sp>
        <p:nvSpPr>
          <p:cNvPr id="6" name="عنصر نائب لرقم الشريحة 5"/>
          <p:cNvSpPr>
            <a:spLocks noGrp="1"/>
          </p:cNvSpPr>
          <p:nvPr>
            <p:ph type="sldNum" sz="quarter" idx="12"/>
          </p:nvPr>
        </p:nvSpPr>
        <p:spPr/>
        <p:txBody>
          <a:bodyPr/>
          <a:lstStyle/>
          <a:p>
            <a:fld id="{4CCF7865-1937-4043-BD06-6172065F705F}" type="slidenum">
              <a:rPr lang="ar-YE" smtClean="0"/>
              <a:t>‹#›</a:t>
            </a:fld>
            <a:endParaRPr lang="ar-Y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98F33060-1DFD-49EC-AE73-18A1CFF33F1F}" type="datetimeFigureOut">
              <a:rPr lang="ar-YE" smtClean="0"/>
              <a:t>03/27/1436</a:t>
            </a:fld>
            <a:endParaRPr lang="ar-YE"/>
          </a:p>
        </p:txBody>
      </p:sp>
      <p:sp>
        <p:nvSpPr>
          <p:cNvPr id="24" name="عنصر نائب للتذييل 23"/>
          <p:cNvSpPr>
            <a:spLocks noGrp="1"/>
          </p:cNvSpPr>
          <p:nvPr>
            <p:ph type="ftr" sz="quarter" idx="11"/>
          </p:nvPr>
        </p:nvSpPr>
        <p:spPr/>
        <p:txBody>
          <a:bodyPr/>
          <a:lstStyle/>
          <a:p>
            <a:endParaRPr lang="ar-YE"/>
          </a:p>
        </p:txBody>
      </p:sp>
      <p:sp>
        <p:nvSpPr>
          <p:cNvPr id="7" name="عنصر نائب لرقم الشريحة 6"/>
          <p:cNvSpPr>
            <a:spLocks noGrp="1"/>
          </p:cNvSpPr>
          <p:nvPr>
            <p:ph type="sldNum" sz="quarter" idx="12"/>
          </p:nvPr>
        </p:nvSpPr>
        <p:spPr/>
        <p:txBody>
          <a:bodyPr/>
          <a:lstStyle/>
          <a:p>
            <a:fld id="{4CCF7865-1937-4043-BD06-6172065F705F}" type="slidenum">
              <a:rPr lang="ar-YE" smtClean="0"/>
              <a:t>‹#›</a:t>
            </a:fld>
            <a:endParaRPr lang="ar-Y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98F33060-1DFD-49EC-AE73-18A1CFF33F1F}" type="datetimeFigureOut">
              <a:rPr lang="ar-YE" smtClean="0"/>
              <a:t>03/27/1436</a:t>
            </a:fld>
            <a:endParaRPr lang="ar-YE"/>
          </a:p>
        </p:txBody>
      </p:sp>
      <p:sp>
        <p:nvSpPr>
          <p:cNvPr id="29" name="عنصر نائب للتذييل 28"/>
          <p:cNvSpPr>
            <a:spLocks noGrp="1"/>
          </p:cNvSpPr>
          <p:nvPr>
            <p:ph type="ftr" sz="quarter" idx="11"/>
          </p:nvPr>
        </p:nvSpPr>
        <p:spPr/>
        <p:txBody>
          <a:bodyPr/>
          <a:lstStyle/>
          <a:p>
            <a:endParaRPr lang="ar-YE"/>
          </a:p>
        </p:txBody>
      </p:sp>
      <p:sp>
        <p:nvSpPr>
          <p:cNvPr id="7" name="عنصر نائب لرقم الشريحة 6"/>
          <p:cNvSpPr>
            <a:spLocks noGrp="1"/>
          </p:cNvSpPr>
          <p:nvPr>
            <p:ph type="sldNum" sz="quarter" idx="12"/>
          </p:nvPr>
        </p:nvSpPr>
        <p:spPr/>
        <p:txBody>
          <a:bodyPr/>
          <a:lstStyle/>
          <a:p>
            <a:fld id="{4CCF7865-1937-4043-BD06-6172065F705F}" type="slidenum">
              <a:rPr lang="ar-YE" smtClean="0"/>
              <a:t>‹#›</a:t>
            </a:fld>
            <a:endParaRPr lang="ar-Y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7" name="عنصر نائب للتاريخ 6"/>
          <p:cNvSpPr>
            <a:spLocks noGrp="1"/>
          </p:cNvSpPr>
          <p:nvPr>
            <p:ph type="dt" sz="half" idx="10"/>
          </p:nvPr>
        </p:nvSpPr>
        <p:spPr/>
        <p:txBody>
          <a:bodyPr/>
          <a:lstStyle/>
          <a:p>
            <a:fld id="{98F33060-1DFD-49EC-AE73-18A1CFF33F1F}" type="datetimeFigureOut">
              <a:rPr lang="ar-YE" smtClean="0"/>
              <a:t>03/27/1436</a:t>
            </a:fld>
            <a:endParaRPr lang="ar-YE"/>
          </a:p>
        </p:txBody>
      </p:sp>
      <p:sp>
        <p:nvSpPr>
          <p:cNvPr id="5" name="عنصر نائب للتذييل 4"/>
          <p:cNvSpPr>
            <a:spLocks noGrp="1"/>
          </p:cNvSpPr>
          <p:nvPr>
            <p:ph type="ftr" sz="quarter" idx="11"/>
          </p:nvPr>
        </p:nvSpPr>
        <p:spPr/>
        <p:txBody>
          <a:bodyPr/>
          <a:lstStyle/>
          <a:p>
            <a:endParaRPr lang="ar-YE"/>
          </a:p>
        </p:txBody>
      </p:sp>
      <p:sp>
        <p:nvSpPr>
          <p:cNvPr id="31" name="عنصر نائب لرقم الشريحة 30"/>
          <p:cNvSpPr>
            <a:spLocks noGrp="1"/>
          </p:cNvSpPr>
          <p:nvPr>
            <p:ph type="sldNum" sz="quarter" idx="12"/>
          </p:nvPr>
        </p:nvSpPr>
        <p:spPr/>
        <p:txBody>
          <a:bodyPr/>
          <a:lstStyle/>
          <a:p>
            <a:fld id="{4CCF7865-1937-4043-BD06-6172065F705F}" type="slidenum">
              <a:rPr lang="ar-YE" smtClean="0"/>
              <a:t>‹#›</a:t>
            </a:fld>
            <a:endParaRPr lang="ar-YE"/>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8F33060-1DFD-49EC-AE73-18A1CFF33F1F}" type="datetimeFigureOut">
              <a:rPr lang="ar-YE" smtClean="0"/>
              <a:t>03/27/1436</a:t>
            </a:fld>
            <a:endParaRPr lang="ar-YE"/>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YE"/>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CCF7865-1937-4043-BD06-6172065F705F}" type="slidenum">
              <a:rPr lang="ar-YE" smtClean="0"/>
              <a:t>‹#›</a:t>
            </a:fld>
            <a:endParaRPr lang="ar-YE"/>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76552" y="2204864"/>
            <a:ext cx="8458200" cy="1008112"/>
          </a:xfrm>
        </p:spPr>
        <p:txBody>
          <a:bodyPr/>
          <a:lstStyle/>
          <a:p>
            <a:pPr algn="ctr"/>
            <a:r>
              <a:rPr lang="ar-YE" dirty="0" smtClean="0"/>
              <a:t>أنا موجود ... أنا أقرر  </a:t>
            </a:r>
            <a:endParaRPr lang="ar-YE" dirty="0"/>
          </a:p>
        </p:txBody>
      </p:sp>
      <p:sp>
        <p:nvSpPr>
          <p:cNvPr id="3" name="عنوان فرعي 2"/>
          <p:cNvSpPr>
            <a:spLocks noGrp="1"/>
          </p:cNvSpPr>
          <p:nvPr>
            <p:ph type="subTitle" idx="1"/>
          </p:nvPr>
        </p:nvSpPr>
        <p:spPr>
          <a:xfrm>
            <a:off x="342900" y="476672"/>
            <a:ext cx="8458200" cy="1584176"/>
          </a:xfrm>
        </p:spPr>
        <p:txBody>
          <a:bodyPr>
            <a:normAutofit fontScale="77500" lnSpcReduction="20000"/>
          </a:bodyPr>
          <a:lstStyle/>
          <a:p>
            <a:pPr algn="ctr"/>
            <a:r>
              <a:rPr lang="ar-YE" sz="3600" b="1" dirty="0" smtClean="0"/>
              <a:t>الملتقى العلمي الدولي السادس عشر </a:t>
            </a:r>
          </a:p>
          <a:p>
            <a:pPr algn="ctr"/>
            <a:endParaRPr lang="ar-YE" dirty="0"/>
          </a:p>
          <a:p>
            <a:pPr algn="ctr"/>
            <a:r>
              <a:rPr lang="ar-YE" sz="3600" b="1" dirty="0"/>
              <a:t>المكتب الوطني وفرع جربة </a:t>
            </a:r>
            <a:r>
              <a:rPr lang="ar-YE" sz="3600" b="1" dirty="0" err="1"/>
              <a:t>ميدون</a:t>
            </a:r>
            <a:r>
              <a:rPr lang="ar-YE" sz="3600" b="1" dirty="0"/>
              <a:t> للاتحاد التونسي </a:t>
            </a:r>
            <a:r>
              <a:rPr lang="ar-YE" sz="3600" b="1" dirty="0" smtClean="0"/>
              <a:t>لإعانة </a:t>
            </a:r>
            <a:r>
              <a:rPr lang="ar-YE" sz="3600" b="1" dirty="0"/>
              <a:t>الاشخاص ذوي الاعاقة </a:t>
            </a:r>
          </a:p>
        </p:txBody>
      </p:sp>
      <p:sp>
        <p:nvSpPr>
          <p:cNvPr id="4" name="مربع نص 3"/>
          <p:cNvSpPr txBox="1"/>
          <p:nvPr/>
        </p:nvSpPr>
        <p:spPr>
          <a:xfrm>
            <a:off x="827584" y="3140968"/>
            <a:ext cx="7416824" cy="369332"/>
          </a:xfrm>
          <a:prstGeom prst="rect">
            <a:avLst/>
          </a:prstGeom>
          <a:noFill/>
        </p:spPr>
        <p:txBody>
          <a:bodyPr wrap="square" rtlCol="1">
            <a:spAutoFit/>
          </a:bodyPr>
          <a:lstStyle/>
          <a:p>
            <a:pPr algn="ctr"/>
            <a:r>
              <a:rPr lang="ar-YE" b="1" dirty="0" smtClean="0"/>
              <a:t>ايام – 16- 17- 18-  يناير 20015 </a:t>
            </a:r>
            <a:endParaRPr lang="ar-YE" b="1" dirty="0"/>
          </a:p>
        </p:txBody>
      </p:sp>
      <p:sp>
        <p:nvSpPr>
          <p:cNvPr id="5" name="مربع نص 4"/>
          <p:cNvSpPr txBox="1"/>
          <p:nvPr/>
        </p:nvSpPr>
        <p:spPr>
          <a:xfrm>
            <a:off x="798984" y="3645024"/>
            <a:ext cx="7056784" cy="646331"/>
          </a:xfrm>
          <a:prstGeom prst="rect">
            <a:avLst/>
          </a:prstGeom>
          <a:noFill/>
        </p:spPr>
        <p:txBody>
          <a:bodyPr wrap="square" rtlCol="1">
            <a:spAutoFit/>
          </a:bodyPr>
          <a:lstStyle/>
          <a:p>
            <a:pPr algn="ctr"/>
            <a:r>
              <a:rPr lang="ar-YE" sz="3600" cap="all" dirty="0" smtClean="0">
                <a:solidFill>
                  <a:schemeClr val="tx2"/>
                </a:solidFill>
                <a:effectLst>
                  <a:reflection blurRad="12700" stA="48000" endA="300" endPos="55000" dir="5400000" sy="-90000" algn="bl" rotWithShape="0"/>
                </a:effectLst>
                <a:latin typeface="+mj-lt"/>
                <a:ea typeface="+mj-ea"/>
                <a:cs typeface="+mj-cs"/>
              </a:rPr>
              <a:t>ورقة</a:t>
            </a:r>
            <a:r>
              <a:rPr lang="ar-YE" dirty="0" smtClean="0"/>
              <a:t> </a:t>
            </a:r>
            <a:r>
              <a:rPr lang="ar-YE" sz="3600" cap="all" dirty="0">
                <a:solidFill>
                  <a:schemeClr val="tx2"/>
                </a:solidFill>
                <a:effectLst>
                  <a:reflection blurRad="12700" stA="48000" endA="300" endPos="55000" dir="5400000" sy="-90000" algn="bl" rotWithShape="0"/>
                </a:effectLst>
                <a:latin typeface="+mj-lt"/>
                <a:ea typeface="+mj-ea"/>
                <a:cs typeface="+mj-cs"/>
              </a:rPr>
              <a:t>عمل بعنوان </a:t>
            </a:r>
            <a:endParaRPr lang="ar-YE" sz="3600" cap="all" dirty="0">
              <a:solidFill>
                <a:schemeClr val="tx2"/>
              </a:solidFill>
              <a:effectLst>
                <a:reflection blurRad="12700" stA="48000" endA="300" endPos="55000" dir="5400000" sy="-90000" algn="bl" rotWithShape="0"/>
              </a:effectLst>
              <a:latin typeface="+mj-lt"/>
              <a:ea typeface="+mj-ea"/>
              <a:cs typeface="+mj-cs"/>
            </a:endParaRPr>
          </a:p>
        </p:txBody>
      </p:sp>
      <p:sp>
        <p:nvSpPr>
          <p:cNvPr id="6" name="مربع نص 5"/>
          <p:cNvSpPr txBox="1"/>
          <p:nvPr/>
        </p:nvSpPr>
        <p:spPr>
          <a:xfrm>
            <a:off x="143508" y="4551511"/>
            <a:ext cx="8784976" cy="461665"/>
          </a:xfrm>
          <a:prstGeom prst="rect">
            <a:avLst/>
          </a:prstGeom>
          <a:noFill/>
        </p:spPr>
        <p:txBody>
          <a:bodyPr wrap="square" rtlCol="1">
            <a:spAutoFit/>
          </a:bodyPr>
          <a:lstStyle/>
          <a:p>
            <a:r>
              <a:rPr lang="ar-YE" sz="2400" cap="all" dirty="0">
                <a:solidFill>
                  <a:schemeClr val="tx2"/>
                </a:solidFill>
                <a:effectLst>
                  <a:reflection blurRad="12700" stA="48000" endA="300" endPos="55000" dir="5400000" sy="-90000" algn="bl" rotWithShape="0"/>
                </a:effectLst>
                <a:latin typeface="+mj-lt"/>
                <a:ea typeface="+mj-ea"/>
                <a:cs typeface="+mj-cs"/>
              </a:rPr>
              <a:t>مدى تطبيق هذه الثنائية في العالم العربي الإسلامي :الواقع والافاق </a:t>
            </a:r>
          </a:p>
        </p:txBody>
      </p:sp>
      <p:sp>
        <p:nvSpPr>
          <p:cNvPr id="8" name="مربع نص 7"/>
          <p:cNvSpPr txBox="1"/>
          <p:nvPr/>
        </p:nvSpPr>
        <p:spPr>
          <a:xfrm>
            <a:off x="1115616" y="5301208"/>
            <a:ext cx="4824536" cy="1200329"/>
          </a:xfrm>
          <a:prstGeom prst="rect">
            <a:avLst/>
          </a:prstGeom>
          <a:noFill/>
        </p:spPr>
        <p:txBody>
          <a:bodyPr wrap="square" rtlCol="1">
            <a:spAutoFit/>
          </a:bodyPr>
          <a:lstStyle/>
          <a:p>
            <a:r>
              <a:rPr lang="ar-YE" b="1" dirty="0" smtClean="0"/>
              <a:t>أعداد : الدكتور  عبدالله سلطان الصلاحي </a:t>
            </a:r>
          </a:p>
          <a:p>
            <a:pPr algn="ctr"/>
            <a:r>
              <a:rPr lang="ar-YE" b="1" dirty="0" smtClean="0"/>
              <a:t>مستشار وزارة التربية والتعليم وعضو اللجنة الاستشارية ورئيس اللجنة الفنية لخطة تعليم الاشخاص ذوي الاعاقة </a:t>
            </a:r>
            <a:endParaRPr lang="ar-YE" b="1" dirty="0"/>
          </a:p>
        </p:txBody>
      </p:sp>
    </p:spTree>
    <p:extLst>
      <p:ext uri="{BB962C8B-B14F-4D97-AF65-F5344CB8AC3E}">
        <p14:creationId xmlns:p14="http://schemas.microsoft.com/office/powerpoint/2010/main" val="3418931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barn(inVertical)">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8">
                                            <p:txEl>
                                              <p:pRg st="0" end="0"/>
                                            </p:txEl>
                                          </p:spTgt>
                                        </p:tgtEl>
                                        <p:attrNameLst>
                                          <p:attrName>style.visibility</p:attrName>
                                        </p:attrNameLst>
                                      </p:cBhvr>
                                      <p:to>
                                        <p:strVal val="visible"/>
                                      </p:to>
                                    </p:set>
                                    <p:anim calcmode="lin" valueType="num">
                                      <p:cBhvr additive="base">
                                        <p:cTn id="38"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8">
                                            <p:txEl>
                                              <p:pRg st="1" end="1"/>
                                            </p:txEl>
                                          </p:spTgt>
                                        </p:tgtEl>
                                        <p:attrNameLst>
                                          <p:attrName>style.visibility</p:attrName>
                                        </p:attrNameLst>
                                      </p:cBhvr>
                                      <p:to>
                                        <p:strVal val="visible"/>
                                      </p:to>
                                    </p:set>
                                    <p:anim calcmode="lin" valueType="num">
                                      <p:cBhvr additive="base">
                                        <p:cTn id="44"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95536" y="476672"/>
            <a:ext cx="8458200" cy="4536504"/>
          </a:xfrm>
        </p:spPr>
        <p:txBody>
          <a:bodyPr>
            <a:normAutofit/>
          </a:bodyPr>
          <a:lstStyle/>
          <a:p>
            <a:pPr algn="r"/>
            <a:r>
              <a:rPr lang="ar-YE" sz="3600" dirty="0" smtClean="0"/>
              <a:t>محاور الورقة </a:t>
            </a:r>
          </a:p>
          <a:p>
            <a:pPr algn="r"/>
            <a:r>
              <a:rPr lang="ar-YE" sz="3600" dirty="0" smtClean="0"/>
              <a:t>1- الحقائق والمعطيات </a:t>
            </a:r>
          </a:p>
          <a:p>
            <a:pPr algn="r"/>
            <a:r>
              <a:rPr lang="ar-YE" sz="3600" dirty="0" smtClean="0"/>
              <a:t>2- الالتزامات </a:t>
            </a:r>
          </a:p>
          <a:p>
            <a:pPr algn="r"/>
            <a:r>
              <a:rPr lang="ar-YE" sz="3600" dirty="0" smtClean="0"/>
              <a:t>3- اليات تفعيل الالتزامات </a:t>
            </a:r>
          </a:p>
          <a:p>
            <a:pPr algn="r"/>
            <a:r>
              <a:rPr lang="ar-YE" sz="3600" dirty="0" smtClean="0"/>
              <a:t>4- انا موجود ... انا اقرر </a:t>
            </a:r>
          </a:p>
          <a:p>
            <a:pPr algn="r"/>
            <a:r>
              <a:rPr lang="ar-YE" sz="3600" dirty="0" smtClean="0"/>
              <a:t>5- المقترحات والتوصيات </a:t>
            </a:r>
          </a:p>
        </p:txBody>
      </p:sp>
    </p:spTree>
    <p:extLst>
      <p:ext uri="{BB962C8B-B14F-4D97-AF65-F5344CB8AC3E}">
        <p14:creationId xmlns:p14="http://schemas.microsoft.com/office/powerpoint/2010/main" val="450188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4800" y="457200"/>
            <a:ext cx="8686800" cy="955576"/>
          </a:xfrm>
        </p:spPr>
        <p:txBody>
          <a:bodyPr/>
          <a:lstStyle/>
          <a:p>
            <a:pPr algn="r"/>
            <a:r>
              <a:rPr lang="ar-YE" dirty="0" smtClean="0"/>
              <a:t>المحور الاول : الحقائق والمعطيات </a:t>
            </a:r>
            <a:endParaRPr lang="ar-YE" dirty="0"/>
          </a:p>
        </p:txBody>
      </p:sp>
      <p:sp>
        <p:nvSpPr>
          <p:cNvPr id="3" name="عنصر نائب للمحتوى 2"/>
          <p:cNvSpPr>
            <a:spLocks noGrp="1"/>
          </p:cNvSpPr>
          <p:nvPr>
            <p:ph idx="1"/>
          </p:nvPr>
        </p:nvSpPr>
        <p:spPr/>
        <p:txBody>
          <a:bodyPr/>
          <a:lstStyle/>
          <a:p>
            <a:r>
              <a:rPr lang="ar-YE" dirty="0" smtClean="0"/>
              <a:t>يتمثل </a:t>
            </a:r>
            <a:r>
              <a:rPr lang="ar-YE" dirty="0"/>
              <a:t>هدف الاتفاقية الدولية لحقوق الأشخاص ذوي الإعاقة المقرة في العام 2006 في "تعزيز وحماية وكفالة تمتع الأشخاص ذوي الإعاقة تمتعاً كاملاً على قدم المساواة مع الآخرين بجميع حقوق الإنسان والحريات الأساسية، وتعزيز احترام كرامتهم المتأصلة". ولا شك أن هذه الاتفاقية تعكس التغير الجوهري في النظرة العالمية إلى الإعاقة وفي التجاوب والتعامل معها</a:t>
            </a:r>
            <a:endParaRPr lang="ar-YE" dirty="0"/>
          </a:p>
        </p:txBody>
      </p:sp>
    </p:spTree>
    <p:extLst>
      <p:ext uri="{BB962C8B-B14F-4D97-AF65-F5344CB8AC3E}">
        <p14:creationId xmlns:p14="http://schemas.microsoft.com/office/powerpoint/2010/main" val="2264792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YE" dirty="0" smtClean="0"/>
              <a:t>المحور الثاني: الالتزامات </a:t>
            </a:r>
            <a:endParaRPr lang="ar-YE" dirty="0"/>
          </a:p>
        </p:txBody>
      </p:sp>
      <p:sp>
        <p:nvSpPr>
          <p:cNvPr id="3" name="عنصر نائب للمحتوى 2"/>
          <p:cNvSpPr>
            <a:spLocks noGrp="1"/>
          </p:cNvSpPr>
          <p:nvPr>
            <p:ph idx="1"/>
          </p:nvPr>
        </p:nvSpPr>
        <p:spPr>
          <a:xfrm>
            <a:off x="304800" y="1554162"/>
            <a:ext cx="8686800" cy="4899174"/>
          </a:xfrm>
        </p:spPr>
        <p:txBody>
          <a:bodyPr>
            <a:noAutofit/>
          </a:bodyPr>
          <a:lstStyle/>
          <a:p>
            <a:r>
              <a:rPr lang="ar-YE" sz="2400" dirty="0" smtClean="0"/>
              <a:t>1- الالتزام الثقافي والتوعوي بالاتفاقية على جميع المستويات الحكومية والمجتمعية (فهم صحيح لمضامين الاتفاقية )</a:t>
            </a:r>
          </a:p>
          <a:p>
            <a:r>
              <a:rPr lang="ar-YE" sz="2400" dirty="0" smtClean="0"/>
              <a:t>2- الالتزام التعليمي وبناء الخطط التعليمية الدولية والاقليمية والمحلية للأشخاص ذوي الاعاقة </a:t>
            </a:r>
          </a:p>
          <a:p>
            <a:r>
              <a:rPr lang="ar-YE" sz="2400" dirty="0" smtClean="0"/>
              <a:t>3- الالتزام التشريعي والقانوني </a:t>
            </a:r>
          </a:p>
          <a:p>
            <a:r>
              <a:rPr lang="ar-YE" sz="2400" dirty="0" smtClean="0"/>
              <a:t>4- الالتزام بالخطة الوطنية للاستراتيجية </a:t>
            </a:r>
            <a:r>
              <a:rPr lang="ar-YE" sz="2400" dirty="0" err="1" smtClean="0"/>
              <a:t>للاشخاص</a:t>
            </a:r>
            <a:r>
              <a:rPr lang="ar-YE" sz="2400" dirty="0" smtClean="0"/>
              <a:t> ذوي الاعاقة </a:t>
            </a:r>
          </a:p>
          <a:p>
            <a:r>
              <a:rPr lang="ar-YE" sz="2400" dirty="0" smtClean="0"/>
              <a:t>5- الالتزام السياسي </a:t>
            </a:r>
          </a:p>
          <a:p>
            <a:r>
              <a:rPr lang="ar-YE" sz="2400" dirty="0" smtClean="0"/>
              <a:t>6- الالتزام الاجتماعي </a:t>
            </a:r>
          </a:p>
          <a:p>
            <a:r>
              <a:rPr lang="ar-YE" sz="2400" dirty="0" smtClean="0"/>
              <a:t>7- الالتزام بتكوين قاعدة بيانات صحيحة وحديثة </a:t>
            </a:r>
          </a:p>
          <a:p>
            <a:r>
              <a:rPr lang="ar-YE" sz="2400" dirty="0" smtClean="0"/>
              <a:t>8- الالتزام بالرصد والعلاج الحكومي والموازي </a:t>
            </a:r>
          </a:p>
          <a:p>
            <a:r>
              <a:rPr lang="ar-YE" sz="2400" dirty="0" smtClean="0"/>
              <a:t>9- الالتزام بالتقرير الوطني السنوي </a:t>
            </a:r>
          </a:p>
          <a:p>
            <a:endParaRPr lang="ar-YE" sz="2400" dirty="0"/>
          </a:p>
        </p:txBody>
      </p:sp>
    </p:spTree>
    <p:extLst>
      <p:ext uri="{BB962C8B-B14F-4D97-AF65-F5344CB8AC3E}">
        <p14:creationId xmlns:p14="http://schemas.microsoft.com/office/powerpoint/2010/main" val="307174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YE" dirty="0" smtClean="0"/>
              <a:t>المحور الثالث :</a:t>
            </a:r>
            <a:r>
              <a:rPr lang="ar-YE" dirty="0"/>
              <a:t>اليات تفعيل الالتزامات </a:t>
            </a:r>
            <a:br>
              <a:rPr lang="ar-YE" dirty="0"/>
            </a:br>
            <a:r>
              <a:rPr lang="ar-YE" dirty="0" smtClean="0"/>
              <a:t> </a:t>
            </a:r>
            <a:endParaRPr lang="ar-YE" dirty="0"/>
          </a:p>
        </p:txBody>
      </p:sp>
      <p:sp>
        <p:nvSpPr>
          <p:cNvPr id="3" name="عنصر نائب للمحتوى 2"/>
          <p:cNvSpPr>
            <a:spLocks noGrp="1"/>
          </p:cNvSpPr>
          <p:nvPr>
            <p:ph idx="1"/>
          </p:nvPr>
        </p:nvSpPr>
        <p:spPr/>
        <p:txBody>
          <a:bodyPr>
            <a:normAutofit fontScale="92500" lnSpcReduction="20000"/>
          </a:bodyPr>
          <a:lstStyle/>
          <a:p>
            <a:r>
              <a:rPr lang="ar-YE" dirty="0" smtClean="0"/>
              <a:t>1- تفعيل التقارير الوطنية والاستفادة من الملاحظات والتعديلات الوطنية والاقليمية </a:t>
            </a:r>
            <a:r>
              <a:rPr lang="ar-YE" dirty="0" err="1" smtClean="0"/>
              <a:t>والعاليمة</a:t>
            </a:r>
            <a:r>
              <a:rPr lang="ar-YE" dirty="0" smtClean="0"/>
              <a:t> </a:t>
            </a:r>
          </a:p>
          <a:p>
            <a:r>
              <a:rPr lang="ar-YE" dirty="0" smtClean="0"/>
              <a:t>2-  تصميم برامج التدريب والتوعية لتجويد اعداد التقارير وبناء قواعد البيانات </a:t>
            </a:r>
          </a:p>
          <a:p>
            <a:r>
              <a:rPr lang="ar-YE" dirty="0" smtClean="0"/>
              <a:t>3- تصميم برامج تدريبية لتفعيل عمليات الرصد والتوثيق </a:t>
            </a:r>
          </a:p>
          <a:p>
            <a:r>
              <a:rPr lang="ar-YE" dirty="0" smtClean="0"/>
              <a:t>4- تشكيل لجان فنية لكل محور من محاور الاستراتيجية الوطنية للأشخاص ذوي الاعاقة </a:t>
            </a:r>
          </a:p>
          <a:p>
            <a:r>
              <a:rPr lang="ar-YE" dirty="0" smtClean="0"/>
              <a:t>5- اعداد تقرير سنوي  اقليمي عن التقارير الوطنية السنوية ومستوى انجازها يقدم لاجتماعات وزراء الشئون الاجتماعية العرب </a:t>
            </a:r>
          </a:p>
          <a:p>
            <a:pPr marL="0" indent="0">
              <a:buNone/>
            </a:pPr>
            <a:endParaRPr lang="ar-YE" dirty="0"/>
          </a:p>
        </p:txBody>
      </p:sp>
    </p:spTree>
    <p:extLst>
      <p:ext uri="{BB962C8B-B14F-4D97-AF65-F5344CB8AC3E}">
        <p14:creationId xmlns:p14="http://schemas.microsoft.com/office/powerpoint/2010/main" val="216926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YE" dirty="0" smtClean="0"/>
              <a:t>المحور الرابع : </a:t>
            </a:r>
            <a:r>
              <a:rPr lang="ar-YE" dirty="0"/>
              <a:t>انا موجود ... انا اقرر </a:t>
            </a:r>
          </a:p>
        </p:txBody>
      </p:sp>
      <p:sp>
        <p:nvSpPr>
          <p:cNvPr id="3" name="عنصر نائب للمحتوى 2"/>
          <p:cNvSpPr>
            <a:spLocks noGrp="1"/>
          </p:cNvSpPr>
          <p:nvPr>
            <p:ph idx="1"/>
          </p:nvPr>
        </p:nvSpPr>
        <p:spPr>
          <a:xfrm>
            <a:off x="304800" y="1554163"/>
            <a:ext cx="8686800" cy="3963069"/>
          </a:xfrm>
        </p:spPr>
        <p:txBody>
          <a:bodyPr>
            <a:normAutofit fontScale="85000" lnSpcReduction="20000"/>
          </a:bodyPr>
          <a:lstStyle/>
          <a:p>
            <a:r>
              <a:rPr lang="ar-YE" dirty="0" smtClean="0"/>
              <a:t>1- مقترح اعتماد مدخل التعليم للصفات والقدرات </a:t>
            </a:r>
          </a:p>
          <a:p>
            <a:r>
              <a:rPr lang="ar-YE" dirty="0" smtClean="0"/>
              <a:t>2- اعتماد الصفات والقدرات السبع التالية </a:t>
            </a:r>
          </a:p>
          <a:p>
            <a:r>
              <a:rPr lang="ar-YE" dirty="0" smtClean="0"/>
              <a:t>1- انا أقراء </a:t>
            </a:r>
          </a:p>
          <a:p>
            <a:r>
              <a:rPr lang="ar-YE" dirty="0" smtClean="0"/>
              <a:t>2- انا افهم </a:t>
            </a:r>
          </a:p>
          <a:p>
            <a:r>
              <a:rPr lang="ar-YE" dirty="0" smtClean="0"/>
              <a:t>3- انا افكر </a:t>
            </a:r>
          </a:p>
          <a:p>
            <a:r>
              <a:rPr lang="ar-YE" dirty="0" smtClean="0"/>
              <a:t>4- انا مسؤول </a:t>
            </a:r>
          </a:p>
          <a:p>
            <a:r>
              <a:rPr lang="ar-YE" dirty="0" smtClean="0"/>
              <a:t>5- انا ملتزم </a:t>
            </a:r>
          </a:p>
          <a:p>
            <a:r>
              <a:rPr lang="ar-YE" dirty="0" smtClean="0"/>
              <a:t>6- انا متقن </a:t>
            </a:r>
          </a:p>
          <a:p>
            <a:r>
              <a:rPr lang="ar-YE" dirty="0" smtClean="0"/>
              <a:t>7- انا منتج </a:t>
            </a:r>
          </a:p>
          <a:p>
            <a:pPr algn="ctr"/>
            <a:endParaRPr lang="ar-YE" sz="5200" dirty="0"/>
          </a:p>
        </p:txBody>
      </p:sp>
      <p:sp>
        <p:nvSpPr>
          <p:cNvPr id="5" name="مربع نص 4"/>
          <p:cNvSpPr txBox="1"/>
          <p:nvPr/>
        </p:nvSpPr>
        <p:spPr>
          <a:xfrm>
            <a:off x="1488232" y="5797598"/>
            <a:ext cx="5328592" cy="769441"/>
          </a:xfrm>
          <a:prstGeom prst="rect">
            <a:avLst/>
          </a:prstGeom>
          <a:noFill/>
        </p:spPr>
        <p:txBody>
          <a:bodyPr wrap="square" rtlCol="1">
            <a:spAutoFit/>
          </a:bodyPr>
          <a:lstStyle/>
          <a:p>
            <a:pPr algn="ctr"/>
            <a:r>
              <a:rPr lang="ar-YE" sz="4400" dirty="0" smtClean="0"/>
              <a:t> اذا انا موجود انا اقرر </a:t>
            </a:r>
            <a:endParaRPr lang="ar-YE" sz="4400" dirty="0" smtClean="0"/>
          </a:p>
        </p:txBody>
      </p:sp>
    </p:spTree>
    <p:extLst>
      <p:ext uri="{BB962C8B-B14F-4D97-AF65-F5344CB8AC3E}">
        <p14:creationId xmlns:p14="http://schemas.microsoft.com/office/powerpoint/2010/main" val="3356832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circle(in)">
                                      <p:cBhvr>
                                        <p:cTn id="5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YE" dirty="0" smtClean="0"/>
              <a:t>المحور الخامس :</a:t>
            </a:r>
            <a:r>
              <a:rPr lang="ar-YE" dirty="0"/>
              <a:t>المقترحات والتوصيات </a:t>
            </a:r>
            <a:br>
              <a:rPr lang="ar-YE" dirty="0"/>
            </a:br>
            <a:endParaRPr lang="ar-YE" dirty="0"/>
          </a:p>
        </p:txBody>
      </p:sp>
      <p:sp>
        <p:nvSpPr>
          <p:cNvPr id="3" name="عنصر نائب للمحتوى 2"/>
          <p:cNvSpPr>
            <a:spLocks noGrp="1"/>
          </p:cNvSpPr>
          <p:nvPr>
            <p:ph idx="1"/>
          </p:nvPr>
        </p:nvSpPr>
        <p:spPr/>
        <p:txBody>
          <a:bodyPr>
            <a:normAutofit fontScale="70000" lnSpcReduction="20000"/>
          </a:bodyPr>
          <a:lstStyle/>
          <a:p>
            <a:r>
              <a:rPr lang="ar-YE" dirty="0" smtClean="0"/>
              <a:t>1- تقديم الدعم المباشر للأشخاص ذوي الاعاقة في الدول الفقيرة وفي مناطق النزاع عبر  الدعم المباشر </a:t>
            </a:r>
          </a:p>
          <a:p>
            <a:r>
              <a:rPr lang="ar-YE" dirty="0" smtClean="0"/>
              <a:t>2- تغيير طريقة النظر للمعاقين قبل الاخرين على اساس انه عريس </a:t>
            </a:r>
          </a:p>
          <a:p>
            <a:r>
              <a:rPr lang="ar-YE" dirty="0" smtClean="0"/>
              <a:t>3- تغيير طريقة نظر المعاق لنفسة على انه يحمل كنز يجب اكتشافه ومفتاح التغيير القراءة والعلم</a:t>
            </a:r>
          </a:p>
          <a:p>
            <a:r>
              <a:rPr lang="ar-YE" dirty="0" smtClean="0"/>
              <a:t>4- إضافة مكون تعليم الاشخاص ذوي الاعاقة في خطط واستراتيجية التعليم من قبل المانحين الدوليين مثل البنك الدولي والشراكة العربية واليونسف وغيرهم  </a:t>
            </a:r>
          </a:p>
          <a:p>
            <a:r>
              <a:rPr lang="ar-YE" dirty="0" smtClean="0"/>
              <a:t>5- دعم المنظمات المجتمعية العاملة في مجال الاشخاص ذوي الاعاقة </a:t>
            </a:r>
          </a:p>
          <a:p>
            <a:r>
              <a:rPr lang="ar-YE" dirty="0" smtClean="0"/>
              <a:t>6-  دعم التامين الصحي للأشخاص ذوي الاعاقة </a:t>
            </a:r>
          </a:p>
          <a:p>
            <a:r>
              <a:rPr lang="ar-YE" dirty="0" smtClean="0"/>
              <a:t>7- رعاية الموهوبين والمبدعين </a:t>
            </a:r>
          </a:p>
          <a:p>
            <a:r>
              <a:rPr lang="ar-YE" dirty="0" smtClean="0"/>
              <a:t>8- اضافة المضامين الاساسية للاتفاقية الدولية للأشخاص ذوي الاعاقة في مناهج التعليم</a:t>
            </a:r>
          </a:p>
          <a:p>
            <a:r>
              <a:rPr lang="ar-YE" dirty="0" smtClean="0"/>
              <a:t>9- دعم الترجمة والنشر للقصص النجاح والابداع </a:t>
            </a:r>
            <a:r>
              <a:rPr lang="ar-YE" dirty="0" err="1" smtClean="0"/>
              <a:t>للاشخاص</a:t>
            </a:r>
            <a:r>
              <a:rPr lang="ar-YE" dirty="0" smtClean="0"/>
              <a:t> ذوي الاعاقة  </a:t>
            </a:r>
          </a:p>
        </p:txBody>
      </p:sp>
    </p:spTree>
    <p:extLst>
      <p:ext uri="{BB962C8B-B14F-4D97-AF65-F5344CB8AC3E}">
        <p14:creationId xmlns:p14="http://schemas.microsoft.com/office/powerpoint/2010/main" val="1371026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ctr"/>
            <a:r>
              <a:rPr lang="ar-YE" dirty="0" smtClean="0"/>
              <a:t> </a:t>
            </a:r>
            <a:r>
              <a:rPr lang="ar-YE" sz="4000" dirty="0" smtClean="0"/>
              <a:t>شكراً لمتابعتكم  مع تحيات </a:t>
            </a:r>
          </a:p>
          <a:p>
            <a:pPr marL="0" indent="0" algn="ctr">
              <a:buNone/>
            </a:pPr>
            <a:r>
              <a:rPr lang="ar-YE" sz="4000" dirty="0" smtClean="0"/>
              <a:t> ( م – مفتاح – ع – عريس – ك – كنز   )</a:t>
            </a:r>
          </a:p>
          <a:p>
            <a:pPr marL="0" indent="0" algn="ctr">
              <a:buNone/>
            </a:pPr>
            <a:endParaRPr lang="ar-YE" sz="4000" dirty="0"/>
          </a:p>
        </p:txBody>
      </p:sp>
      <p:sp>
        <p:nvSpPr>
          <p:cNvPr id="4" name="مربع نص 3"/>
          <p:cNvSpPr txBox="1"/>
          <p:nvPr/>
        </p:nvSpPr>
        <p:spPr>
          <a:xfrm>
            <a:off x="179512" y="4365104"/>
            <a:ext cx="4536504" cy="1477328"/>
          </a:xfrm>
          <a:prstGeom prst="rect">
            <a:avLst/>
          </a:prstGeom>
          <a:noFill/>
        </p:spPr>
        <p:txBody>
          <a:bodyPr wrap="square" rtlCol="1">
            <a:spAutoFit/>
          </a:bodyPr>
          <a:lstStyle/>
          <a:p>
            <a:r>
              <a:rPr lang="ar-YE" b="1" dirty="0" smtClean="0"/>
              <a:t>       الدكتور  عبدالله سلطان الصلاحي </a:t>
            </a:r>
          </a:p>
          <a:p>
            <a:pPr algn="ctr"/>
            <a:r>
              <a:rPr lang="ar-YE" b="1" dirty="0" smtClean="0"/>
              <a:t>مستشار وزارة التربية والتعليم وعضو اللجنة الاستشارية ورئيس اللجنة الفنية لخطة تعليم الاشخاص ذوي الاعاقة </a:t>
            </a:r>
          </a:p>
          <a:p>
            <a:endParaRPr lang="ar-YE" dirty="0"/>
          </a:p>
        </p:txBody>
      </p:sp>
    </p:spTree>
    <p:extLst>
      <p:ext uri="{BB962C8B-B14F-4D97-AF65-F5344CB8AC3E}">
        <p14:creationId xmlns:p14="http://schemas.microsoft.com/office/powerpoint/2010/main" val="195132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138</TotalTime>
  <Words>478</Words>
  <Application>Microsoft Office PowerPoint</Application>
  <PresentationFormat>عرض على الشاشة (3:4)‏</PresentationFormat>
  <Paragraphs>58</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رحلة</vt:lpstr>
      <vt:lpstr>أنا موجود ... أنا أقرر  </vt:lpstr>
      <vt:lpstr>عرض تقديمي في PowerPoint</vt:lpstr>
      <vt:lpstr>المحور الاول : الحقائق والمعطيات </vt:lpstr>
      <vt:lpstr>المحور الثاني: الالتزامات </vt:lpstr>
      <vt:lpstr>المحور الثالث :اليات تفعيل الالتزامات   </vt:lpstr>
      <vt:lpstr>المحور الرابع : انا موجود ... انا اقرر </vt:lpstr>
      <vt:lpstr>المحور الخامس :المقترحات والتوصيات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أنا موجود ... أنا أقرر</dc:title>
  <dc:creator>TGC</dc:creator>
  <cp:lastModifiedBy>TGC</cp:lastModifiedBy>
  <cp:revision>11</cp:revision>
  <dcterms:created xsi:type="dcterms:W3CDTF">2015-01-16T21:06:59Z</dcterms:created>
  <dcterms:modified xsi:type="dcterms:W3CDTF">2015-01-16T23:25:08Z</dcterms:modified>
</cp:coreProperties>
</file>